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1"/>
  </p:notesMasterIdLst>
  <p:handoutMasterIdLst>
    <p:handoutMasterId r:id="rId32"/>
  </p:handoutMasterIdLst>
  <p:sldIdLst>
    <p:sldId id="257" r:id="rId2"/>
    <p:sldId id="491" r:id="rId3"/>
    <p:sldId id="460" r:id="rId4"/>
    <p:sldId id="585" r:id="rId5"/>
    <p:sldId id="493" r:id="rId6"/>
    <p:sldId id="555" r:id="rId7"/>
    <p:sldId id="568" r:id="rId8"/>
    <p:sldId id="534" r:id="rId9"/>
    <p:sldId id="507" r:id="rId10"/>
    <p:sldId id="508" r:id="rId11"/>
    <p:sldId id="512" r:id="rId12"/>
    <p:sldId id="543" r:id="rId13"/>
    <p:sldId id="557" r:id="rId14"/>
    <p:sldId id="489" r:id="rId15"/>
    <p:sldId id="586" r:id="rId16"/>
    <p:sldId id="587" r:id="rId17"/>
    <p:sldId id="584" r:id="rId18"/>
    <p:sldId id="583" r:id="rId19"/>
    <p:sldId id="571" r:id="rId20"/>
    <p:sldId id="570" r:id="rId21"/>
    <p:sldId id="575" r:id="rId22"/>
    <p:sldId id="576" r:id="rId23"/>
    <p:sldId id="559" r:id="rId24"/>
    <p:sldId id="578" r:id="rId25"/>
    <p:sldId id="579" r:id="rId26"/>
    <p:sldId id="581" r:id="rId27"/>
    <p:sldId id="563" r:id="rId28"/>
    <p:sldId id="564" r:id="rId29"/>
    <p:sldId id="319" r:id="rId30"/>
  </p:sldIdLst>
  <p:sldSz cx="9144000" cy="6858000" type="screen4x3"/>
  <p:notesSz cx="6797675" cy="9926638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ción predeterminada" id="{C413E34C-0198-48F9-8638-6B23CA2EC635}">
          <p14:sldIdLst>
            <p14:sldId id="257"/>
            <p14:sldId id="491"/>
          </p14:sldIdLst>
        </p14:section>
        <p14:section name="Introduction" id="{D1010875-6D45-4B97-B97C-14637E4739AF}">
          <p14:sldIdLst>
            <p14:sldId id="460"/>
            <p14:sldId id="585"/>
            <p14:sldId id="493"/>
            <p14:sldId id="555"/>
            <p14:sldId id="568"/>
          </p14:sldIdLst>
        </p14:section>
        <p14:section name="Model-Based Systems Engineering with MATLAB &amp; Simulink" id="{B89F7A5C-17A7-4A54-B57F-9F82DE9D9470}">
          <p14:sldIdLst>
            <p14:sldId id="534"/>
            <p14:sldId id="507"/>
            <p14:sldId id="508"/>
            <p14:sldId id="512"/>
            <p14:sldId id="543"/>
          </p14:sldIdLst>
        </p14:section>
        <p14:section name="Curriculum description" id="{931317BA-0C39-4BFC-960C-7C1CD8995F8E}">
          <p14:sldIdLst>
            <p14:sldId id="557"/>
            <p14:sldId id="489"/>
            <p14:sldId id="586"/>
            <p14:sldId id="587"/>
            <p14:sldId id="584"/>
            <p14:sldId id="583"/>
            <p14:sldId id="571"/>
            <p14:sldId id="570"/>
            <p14:sldId id="575"/>
            <p14:sldId id="576"/>
            <p14:sldId id="559"/>
            <p14:sldId id="578"/>
            <p14:sldId id="579"/>
            <p14:sldId id="581"/>
          </p14:sldIdLst>
        </p14:section>
        <p14:section name="Conclusions" id="{347F0E4B-6EEE-4EBB-A1A4-8DCA34696BB5}">
          <p14:sldIdLst>
            <p14:sldId id="563"/>
            <p14:sldId id="564"/>
            <p14:sldId id="31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userDrawn="1">
          <p15:clr>
            <a:srgbClr val="A4A3A4"/>
          </p15:clr>
        </p15:guide>
        <p15:guide id="2" pos="575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3AD"/>
    <a:srgbClr val="053139"/>
    <a:srgbClr val="C90026"/>
    <a:srgbClr val="ED8800"/>
    <a:srgbClr val="FFFFFF"/>
    <a:srgbClr val="F650DE"/>
    <a:srgbClr val="030A4F"/>
    <a:srgbClr val="4E0443"/>
    <a:srgbClr val="004851"/>
    <a:srgbClr val="004E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940675A-B579-460E-94D1-54222C63F5DA}" styleName="Sin estilo, cuadrícula de la tab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623" autoAdjust="0"/>
    <p:restoredTop sz="86385" autoAdjust="0"/>
  </p:normalViewPr>
  <p:slideViewPr>
    <p:cSldViewPr snapToGrid="0" snapToObjects="1" showGuides="1">
      <p:cViewPr varScale="1">
        <p:scale>
          <a:sx n="95" d="100"/>
          <a:sy n="95" d="100"/>
        </p:scale>
        <p:origin x="1662" y="96"/>
      </p:cViewPr>
      <p:guideLst>
        <p:guide orient="horz"/>
        <p:guide pos="575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napToObjects="1" showGuides="1">
      <p:cViewPr varScale="1">
        <p:scale>
          <a:sx n="88" d="100"/>
          <a:sy n="88" d="100"/>
        </p:scale>
        <p:origin x="2152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D048920-F6E9-4592-B0E8-7081F64CCEDC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98DA7914-AA3D-40C7-BCAC-FCAE2DF1DB7C}">
      <dgm:prSet phldrT="[Texto]" custT="1"/>
      <dgm:spPr/>
      <dgm:t>
        <a:bodyPr/>
        <a:lstStyle/>
        <a:p>
          <a:r>
            <a:rPr lang="es-ES" sz="1400" dirty="0">
              <a:latin typeface="Arial Nova Light" panose="020B0304020202020204" pitchFamily="34" charset="0"/>
            </a:rPr>
            <a:t>Define </a:t>
          </a:r>
          <a:r>
            <a:rPr lang="es-ES" sz="1400" dirty="0" err="1">
              <a:latin typeface="Arial Nova Light" panose="020B0304020202020204" pitchFamily="34" charset="0"/>
            </a:rPr>
            <a:t>boundary</a:t>
          </a:r>
          <a:r>
            <a:rPr lang="es-ES" sz="1400" dirty="0">
              <a:latin typeface="Arial Nova Light" panose="020B0304020202020204" pitchFamily="34" charset="0"/>
            </a:rPr>
            <a:t> and </a:t>
          </a:r>
          <a:r>
            <a:rPr lang="es-ES" sz="1400" dirty="0" err="1">
              <a:latin typeface="Arial Nova Light" panose="020B0304020202020204" pitchFamily="34" charset="0"/>
            </a:rPr>
            <a:t>limits</a:t>
          </a:r>
          <a:endParaRPr lang="en-GB" sz="1400" i="0" dirty="0">
            <a:latin typeface="Arial Nova Light" panose="020B0304020202020204" pitchFamily="34" charset="0"/>
          </a:endParaRPr>
        </a:p>
      </dgm:t>
    </dgm:pt>
    <dgm:pt modelId="{3252DB0E-0A20-4E06-8736-078418355139}" type="parTrans" cxnId="{9847753F-C99B-4898-B91C-2455201ED4B1}">
      <dgm:prSet/>
      <dgm:spPr/>
      <dgm:t>
        <a:bodyPr/>
        <a:lstStyle/>
        <a:p>
          <a:endParaRPr lang="en-GB" sz="1800">
            <a:latin typeface="Arial Nova Light" panose="020B0304020202020204" pitchFamily="34" charset="0"/>
          </a:endParaRPr>
        </a:p>
      </dgm:t>
    </dgm:pt>
    <dgm:pt modelId="{9AE43DA3-1D62-40F8-B494-3F75DE552966}" type="sibTrans" cxnId="{9847753F-C99B-4898-B91C-2455201ED4B1}">
      <dgm:prSet custT="1"/>
      <dgm:spPr/>
      <dgm:t>
        <a:bodyPr/>
        <a:lstStyle/>
        <a:p>
          <a:endParaRPr lang="en-GB" sz="1800">
            <a:latin typeface="Arial Nova Light" panose="020B0304020202020204" pitchFamily="34" charset="0"/>
          </a:endParaRPr>
        </a:p>
      </dgm:t>
    </dgm:pt>
    <dgm:pt modelId="{B142325B-B2D7-4C92-B26A-C4818165B624}">
      <dgm:prSet phldrT="[Texto]" custT="1"/>
      <dgm:spPr/>
      <dgm:t>
        <a:bodyPr/>
        <a:lstStyle/>
        <a:p>
          <a:r>
            <a:rPr lang="es-ES" sz="1400" dirty="0" err="1">
              <a:latin typeface="Arial Nova Light" panose="020B0304020202020204" pitchFamily="34" charset="0"/>
            </a:rPr>
            <a:t>Identify</a:t>
          </a:r>
          <a:r>
            <a:rPr lang="es-ES" sz="1400" dirty="0">
              <a:latin typeface="Arial Nova Light" panose="020B0304020202020204" pitchFamily="34" charset="0"/>
            </a:rPr>
            <a:t> </a:t>
          </a:r>
          <a:r>
            <a:rPr lang="es-ES" sz="1400" dirty="0" err="1">
              <a:latin typeface="Arial Nova Light" panose="020B0304020202020204" pitchFamily="34" charset="0"/>
            </a:rPr>
            <a:t>users</a:t>
          </a:r>
          <a:r>
            <a:rPr lang="es-ES" sz="1400" dirty="0">
              <a:latin typeface="Arial Nova Light" panose="020B0304020202020204" pitchFamily="34" charset="0"/>
            </a:rPr>
            <a:t> and use cases</a:t>
          </a:r>
          <a:endParaRPr lang="en-GB" sz="1400" dirty="0">
            <a:latin typeface="Arial Nova Light" panose="020B0304020202020204" pitchFamily="34" charset="0"/>
          </a:endParaRPr>
        </a:p>
      </dgm:t>
    </dgm:pt>
    <dgm:pt modelId="{DC2D5E12-5018-4D2B-9040-3E3EF7CF0428}" type="parTrans" cxnId="{EFB21E5A-B9C5-4F0A-B19E-D4B4EE48E201}">
      <dgm:prSet/>
      <dgm:spPr/>
      <dgm:t>
        <a:bodyPr/>
        <a:lstStyle/>
        <a:p>
          <a:endParaRPr lang="en-GB" sz="1800">
            <a:latin typeface="Arial Nova Light" panose="020B0304020202020204" pitchFamily="34" charset="0"/>
          </a:endParaRPr>
        </a:p>
      </dgm:t>
    </dgm:pt>
    <dgm:pt modelId="{3F4A4746-B6C8-45DB-966A-CBEE5C04C302}" type="sibTrans" cxnId="{EFB21E5A-B9C5-4F0A-B19E-D4B4EE48E201}">
      <dgm:prSet custT="1"/>
      <dgm:spPr/>
      <dgm:t>
        <a:bodyPr/>
        <a:lstStyle/>
        <a:p>
          <a:endParaRPr lang="en-GB" sz="1800">
            <a:latin typeface="Arial Nova Light" panose="020B0304020202020204" pitchFamily="34" charset="0"/>
          </a:endParaRPr>
        </a:p>
      </dgm:t>
    </dgm:pt>
    <dgm:pt modelId="{A3FE3EB3-311E-4DB9-8569-3AF5A2A0D8ED}">
      <dgm:prSet phldrT="[Texto]" custT="1"/>
      <dgm:spPr/>
      <dgm:t>
        <a:bodyPr/>
        <a:lstStyle/>
        <a:p>
          <a:r>
            <a:rPr lang="es-ES" sz="1400" dirty="0" err="1">
              <a:latin typeface="Arial Nova Light" panose="020B0304020202020204" pitchFamily="34" charset="0"/>
            </a:rPr>
            <a:t>Identify</a:t>
          </a:r>
          <a:r>
            <a:rPr lang="es-ES" sz="1400" dirty="0">
              <a:latin typeface="Arial Nova Light" panose="020B0304020202020204" pitchFamily="34" charset="0"/>
            </a:rPr>
            <a:t> </a:t>
          </a:r>
          <a:r>
            <a:rPr lang="es-ES" sz="1400" dirty="0" err="1">
              <a:latin typeface="Arial Nova Light" panose="020B0304020202020204" pitchFamily="34" charset="0"/>
            </a:rPr>
            <a:t>functions</a:t>
          </a:r>
          <a:endParaRPr lang="en-GB" sz="1400" dirty="0">
            <a:latin typeface="Arial Nova Light" panose="020B0304020202020204" pitchFamily="34" charset="0"/>
          </a:endParaRPr>
        </a:p>
      </dgm:t>
    </dgm:pt>
    <dgm:pt modelId="{F5FA21BE-B673-40F5-AAA5-FFFD66378C84}" type="parTrans" cxnId="{01A372E2-22DF-45D6-A9CB-AECA6755F99E}">
      <dgm:prSet/>
      <dgm:spPr/>
      <dgm:t>
        <a:bodyPr/>
        <a:lstStyle/>
        <a:p>
          <a:endParaRPr lang="en-GB" sz="1800">
            <a:latin typeface="Arial Nova Light" panose="020B0304020202020204" pitchFamily="34" charset="0"/>
          </a:endParaRPr>
        </a:p>
      </dgm:t>
    </dgm:pt>
    <dgm:pt modelId="{6D104302-4491-43C4-A086-6E2D5053E4DA}" type="sibTrans" cxnId="{01A372E2-22DF-45D6-A9CB-AECA6755F99E}">
      <dgm:prSet custT="1"/>
      <dgm:spPr/>
      <dgm:t>
        <a:bodyPr/>
        <a:lstStyle/>
        <a:p>
          <a:endParaRPr lang="en-GB" sz="1800">
            <a:latin typeface="Arial Nova Light" panose="020B0304020202020204" pitchFamily="34" charset="0"/>
          </a:endParaRPr>
        </a:p>
      </dgm:t>
    </dgm:pt>
    <dgm:pt modelId="{01C3EDCE-482C-4BF3-9D45-E44C1BB391B1}">
      <dgm:prSet custT="1"/>
      <dgm:spPr/>
      <dgm:t>
        <a:bodyPr/>
        <a:lstStyle/>
        <a:p>
          <a:r>
            <a:rPr lang="es-ES" sz="1400" dirty="0" err="1">
              <a:latin typeface="Arial Nova Light" panose="020B0304020202020204" pitchFamily="34" charset="0"/>
            </a:rPr>
            <a:t>Identify</a:t>
          </a:r>
          <a:r>
            <a:rPr lang="es-ES" sz="1400" dirty="0">
              <a:latin typeface="Arial Nova Light" panose="020B0304020202020204" pitchFamily="34" charset="0"/>
            </a:rPr>
            <a:t> </a:t>
          </a:r>
          <a:r>
            <a:rPr lang="es-ES" sz="1400" dirty="0" err="1">
              <a:latin typeface="Arial Nova Light" panose="020B0304020202020204" pitchFamily="34" charset="0"/>
            </a:rPr>
            <a:t>requirements</a:t>
          </a:r>
          <a:r>
            <a:rPr lang="es-ES" sz="1400" dirty="0">
              <a:latin typeface="Arial Nova Light" panose="020B0304020202020204" pitchFamily="34" charset="0"/>
            </a:rPr>
            <a:t> per </a:t>
          </a:r>
          <a:r>
            <a:rPr lang="es-ES" sz="1400" dirty="0" err="1">
              <a:latin typeface="Arial Nova Light" panose="020B0304020202020204" pitchFamily="34" charset="0"/>
            </a:rPr>
            <a:t>function</a:t>
          </a:r>
          <a:endParaRPr lang="en-GB" sz="1400" dirty="0">
            <a:latin typeface="Arial Nova Light" panose="020B0304020202020204" pitchFamily="34" charset="0"/>
          </a:endParaRPr>
        </a:p>
      </dgm:t>
    </dgm:pt>
    <dgm:pt modelId="{876AA4FC-5786-43D8-BCC8-B1A38B5848D5}" type="parTrans" cxnId="{7209254D-FF9D-4488-ACC3-E3AA70915D06}">
      <dgm:prSet/>
      <dgm:spPr/>
      <dgm:t>
        <a:bodyPr/>
        <a:lstStyle/>
        <a:p>
          <a:endParaRPr lang="en-GB" sz="1800">
            <a:latin typeface="Arial Nova Light" panose="020B0304020202020204" pitchFamily="34" charset="0"/>
          </a:endParaRPr>
        </a:p>
      </dgm:t>
    </dgm:pt>
    <dgm:pt modelId="{FE7AA910-55A6-45E5-8AB8-576E5ED95614}" type="sibTrans" cxnId="{7209254D-FF9D-4488-ACC3-E3AA70915D06}">
      <dgm:prSet/>
      <dgm:spPr/>
      <dgm:t>
        <a:bodyPr/>
        <a:lstStyle/>
        <a:p>
          <a:endParaRPr lang="en-GB" sz="1800">
            <a:latin typeface="Arial Nova Light" panose="020B0304020202020204" pitchFamily="34" charset="0"/>
          </a:endParaRPr>
        </a:p>
      </dgm:t>
    </dgm:pt>
    <dgm:pt modelId="{20CD1E23-CFDA-4154-8936-AAE27067EF08}" type="pres">
      <dgm:prSet presAssocID="{5D048920-F6E9-4592-B0E8-7081F64CCEDC}" presName="linearFlow" presStyleCnt="0">
        <dgm:presLayoutVars>
          <dgm:resizeHandles val="exact"/>
        </dgm:presLayoutVars>
      </dgm:prSet>
      <dgm:spPr/>
    </dgm:pt>
    <dgm:pt modelId="{2AD00425-7AEC-451C-978F-807832246BE7}" type="pres">
      <dgm:prSet presAssocID="{98DA7914-AA3D-40C7-BCAC-FCAE2DF1DB7C}" presName="node" presStyleLbl="node1" presStyleIdx="0" presStyleCnt="4" custScaleX="919068" custScaleY="96878" custLinFactX="-5120" custLinFactY="-8347" custLinFactNeighborX="-100000" custLinFactNeighborY="-100000">
        <dgm:presLayoutVars>
          <dgm:bulletEnabled val="1"/>
        </dgm:presLayoutVars>
      </dgm:prSet>
      <dgm:spPr/>
    </dgm:pt>
    <dgm:pt modelId="{1CD12443-F95D-4BD4-8FDE-ECFF1019160B}" type="pres">
      <dgm:prSet presAssocID="{9AE43DA3-1D62-40F8-B494-3F75DE552966}" presName="sibTrans" presStyleLbl="sibTrans2D1" presStyleIdx="0" presStyleCnt="3"/>
      <dgm:spPr/>
    </dgm:pt>
    <dgm:pt modelId="{C2E466C6-DA6A-48ED-874C-CEC2A72EBDB4}" type="pres">
      <dgm:prSet presAssocID="{9AE43DA3-1D62-40F8-B494-3F75DE552966}" presName="connectorText" presStyleLbl="sibTrans2D1" presStyleIdx="0" presStyleCnt="3"/>
      <dgm:spPr/>
    </dgm:pt>
    <dgm:pt modelId="{B6B770F5-82CE-41F4-BE20-B1BB1429E483}" type="pres">
      <dgm:prSet presAssocID="{B142325B-B2D7-4C92-B26A-C4818165B624}" presName="node" presStyleLbl="node1" presStyleIdx="1" presStyleCnt="4" custScaleX="919068" custScaleY="96878">
        <dgm:presLayoutVars>
          <dgm:bulletEnabled val="1"/>
        </dgm:presLayoutVars>
      </dgm:prSet>
      <dgm:spPr/>
    </dgm:pt>
    <dgm:pt modelId="{B22BDE3A-4307-4DAB-A5D3-D5AC58FCECB7}" type="pres">
      <dgm:prSet presAssocID="{3F4A4746-B6C8-45DB-966A-CBEE5C04C302}" presName="sibTrans" presStyleLbl="sibTrans2D1" presStyleIdx="1" presStyleCnt="3"/>
      <dgm:spPr/>
    </dgm:pt>
    <dgm:pt modelId="{5FC6BAC0-5AD3-45A8-B7A5-5A6EDD05E74E}" type="pres">
      <dgm:prSet presAssocID="{3F4A4746-B6C8-45DB-966A-CBEE5C04C302}" presName="connectorText" presStyleLbl="sibTrans2D1" presStyleIdx="1" presStyleCnt="3"/>
      <dgm:spPr/>
    </dgm:pt>
    <dgm:pt modelId="{C80CBE5D-26E8-49D0-95EA-DB7CAB01E546}" type="pres">
      <dgm:prSet presAssocID="{A3FE3EB3-311E-4DB9-8569-3AF5A2A0D8ED}" presName="node" presStyleLbl="node1" presStyleIdx="2" presStyleCnt="4" custScaleX="919068" custScaleY="96878">
        <dgm:presLayoutVars>
          <dgm:bulletEnabled val="1"/>
        </dgm:presLayoutVars>
      </dgm:prSet>
      <dgm:spPr/>
    </dgm:pt>
    <dgm:pt modelId="{B8D534B8-66EB-48F2-93D0-34DFD9950AC9}" type="pres">
      <dgm:prSet presAssocID="{6D104302-4491-43C4-A086-6E2D5053E4DA}" presName="sibTrans" presStyleLbl="sibTrans2D1" presStyleIdx="2" presStyleCnt="3"/>
      <dgm:spPr/>
    </dgm:pt>
    <dgm:pt modelId="{9B0F69AC-0F96-449B-8878-C33CCB394EDE}" type="pres">
      <dgm:prSet presAssocID="{6D104302-4491-43C4-A086-6E2D5053E4DA}" presName="connectorText" presStyleLbl="sibTrans2D1" presStyleIdx="2" presStyleCnt="3"/>
      <dgm:spPr/>
    </dgm:pt>
    <dgm:pt modelId="{E820FFC6-5DA8-4B0B-B2D5-708D5B23C839}" type="pres">
      <dgm:prSet presAssocID="{01C3EDCE-482C-4BF3-9D45-E44C1BB391B1}" presName="node" presStyleLbl="node1" presStyleIdx="3" presStyleCnt="4" custScaleX="919068" custScaleY="96878">
        <dgm:presLayoutVars>
          <dgm:bulletEnabled val="1"/>
        </dgm:presLayoutVars>
      </dgm:prSet>
      <dgm:spPr/>
    </dgm:pt>
  </dgm:ptLst>
  <dgm:cxnLst>
    <dgm:cxn modelId="{99A89400-2685-4D24-9433-A25A746731BB}" type="presOf" srcId="{B142325B-B2D7-4C92-B26A-C4818165B624}" destId="{B6B770F5-82CE-41F4-BE20-B1BB1429E483}" srcOrd="0" destOrd="0" presId="urn:microsoft.com/office/officeart/2005/8/layout/process2"/>
    <dgm:cxn modelId="{1D424A04-AE44-4CDC-ABD3-A96AD80AE443}" type="presOf" srcId="{A3FE3EB3-311E-4DB9-8569-3AF5A2A0D8ED}" destId="{C80CBE5D-26E8-49D0-95EA-DB7CAB01E546}" srcOrd="0" destOrd="0" presId="urn:microsoft.com/office/officeart/2005/8/layout/process2"/>
    <dgm:cxn modelId="{8B5A9D24-6EC8-4ECC-A4B3-1CC41722D8E7}" type="presOf" srcId="{6D104302-4491-43C4-A086-6E2D5053E4DA}" destId="{B8D534B8-66EB-48F2-93D0-34DFD9950AC9}" srcOrd="0" destOrd="0" presId="urn:microsoft.com/office/officeart/2005/8/layout/process2"/>
    <dgm:cxn modelId="{9847753F-C99B-4898-B91C-2455201ED4B1}" srcId="{5D048920-F6E9-4592-B0E8-7081F64CCEDC}" destId="{98DA7914-AA3D-40C7-BCAC-FCAE2DF1DB7C}" srcOrd="0" destOrd="0" parTransId="{3252DB0E-0A20-4E06-8736-078418355139}" sibTransId="{9AE43DA3-1D62-40F8-B494-3F75DE552966}"/>
    <dgm:cxn modelId="{21ADD846-ABCC-420C-A26F-D170D0550E1F}" type="presOf" srcId="{01C3EDCE-482C-4BF3-9D45-E44C1BB391B1}" destId="{E820FFC6-5DA8-4B0B-B2D5-708D5B23C839}" srcOrd="0" destOrd="0" presId="urn:microsoft.com/office/officeart/2005/8/layout/process2"/>
    <dgm:cxn modelId="{7209254D-FF9D-4488-ACC3-E3AA70915D06}" srcId="{5D048920-F6E9-4592-B0E8-7081F64CCEDC}" destId="{01C3EDCE-482C-4BF3-9D45-E44C1BB391B1}" srcOrd="3" destOrd="0" parTransId="{876AA4FC-5786-43D8-BCC8-B1A38B5848D5}" sibTransId="{FE7AA910-55A6-45E5-8AB8-576E5ED95614}"/>
    <dgm:cxn modelId="{ED09964F-2A02-4031-A46B-8E60326571A1}" type="presOf" srcId="{98DA7914-AA3D-40C7-BCAC-FCAE2DF1DB7C}" destId="{2AD00425-7AEC-451C-978F-807832246BE7}" srcOrd="0" destOrd="0" presId="urn:microsoft.com/office/officeart/2005/8/layout/process2"/>
    <dgm:cxn modelId="{EFB21E5A-B9C5-4F0A-B19E-D4B4EE48E201}" srcId="{5D048920-F6E9-4592-B0E8-7081F64CCEDC}" destId="{B142325B-B2D7-4C92-B26A-C4818165B624}" srcOrd="1" destOrd="0" parTransId="{DC2D5E12-5018-4D2B-9040-3E3EF7CF0428}" sibTransId="{3F4A4746-B6C8-45DB-966A-CBEE5C04C302}"/>
    <dgm:cxn modelId="{A9E4C486-6996-4EA9-86A3-962BD972B77E}" type="presOf" srcId="{9AE43DA3-1D62-40F8-B494-3F75DE552966}" destId="{C2E466C6-DA6A-48ED-874C-CEC2A72EBDB4}" srcOrd="1" destOrd="0" presId="urn:microsoft.com/office/officeart/2005/8/layout/process2"/>
    <dgm:cxn modelId="{3D4E65A4-B2E9-480C-AE08-529598F06495}" type="presOf" srcId="{5D048920-F6E9-4592-B0E8-7081F64CCEDC}" destId="{20CD1E23-CFDA-4154-8936-AAE27067EF08}" srcOrd="0" destOrd="0" presId="urn:microsoft.com/office/officeart/2005/8/layout/process2"/>
    <dgm:cxn modelId="{694F4FB9-46F4-4112-94DB-0C513CA85E00}" type="presOf" srcId="{9AE43DA3-1D62-40F8-B494-3F75DE552966}" destId="{1CD12443-F95D-4BD4-8FDE-ECFF1019160B}" srcOrd="0" destOrd="0" presId="urn:microsoft.com/office/officeart/2005/8/layout/process2"/>
    <dgm:cxn modelId="{0FD42CD0-9403-48A0-87AF-E89C17E4CC60}" type="presOf" srcId="{3F4A4746-B6C8-45DB-966A-CBEE5C04C302}" destId="{B22BDE3A-4307-4DAB-A5D3-D5AC58FCECB7}" srcOrd="0" destOrd="0" presId="urn:microsoft.com/office/officeart/2005/8/layout/process2"/>
    <dgm:cxn modelId="{E9101CD6-A091-4E68-9D26-82638ACF2F1A}" type="presOf" srcId="{6D104302-4491-43C4-A086-6E2D5053E4DA}" destId="{9B0F69AC-0F96-449B-8878-C33CCB394EDE}" srcOrd="1" destOrd="0" presId="urn:microsoft.com/office/officeart/2005/8/layout/process2"/>
    <dgm:cxn modelId="{91CF26DD-3E2C-4A5C-919C-273163015FDC}" type="presOf" srcId="{3F4A4746-B6C8-45DB-966A-CBEE5C04C302}" destId="{5FC6BAC0-5AD3-45A8-B7A5-5A6EDD05E74E}" srcOrd="1" destOrd="0" presId="urn:microsoft.com/office/officeart/2005/8/layout/process2"/>
    <dgm:cxn modelId="{01A372E2-22DF-45D6-A9CB-AECA6755F99E}" srcId="{5D048920-F6E9-4592-B0E8-7081F64CCEDC}" destId="{A3FE3EB3-311E-4DB9-8569-3AF5A2A0D8ED}" srcOrd="2" destOrd="0" parTransId="{F5FA21BE-B673-40F5-AAA5-FFFD66378C84}" sibTransId="{6D104302-4491-43C4-A086-6E2D5053E4DA}"/>
    <dgm:cxn modelId="{8C732357-378B-4BDE-BA96-F8D8E7CE23D6}" type="presParOf" srcId="{20CD1E23-CFDA-4154-8936-AAE27067EF08}" destId="{2AD00425-7AEC-451C-978F-807832246BE7}" srcOrd="0" destOrd="0" presId="urn:microsoft.com/office/officeart/2005/8/layout/process2"/>
    <dgm:cxn modelId="{517E2381-F0B1-432E-AF95-7A2DCA3533F8}" type="presParOf" srcId="{20CD1E23-CFDA-4154-8936-AAE27067EF08}" destId="{1CD12443-F95D-4BD4-8FDE-ECFF1019160B}" srcOrd="1" destOrd="0" presId="urn:microsoft.com/office/officeart/2005/8/layout/process2"/>
    <dgm:cxn modelId="{F4F985E5-68F4-42E8-9DB6-E0115388D197}" type="presParOf" srcId="{1CD12443-F95D-4BD4-8FDE-ECFF1019160B}" destId="{C2E466C6-DA6A-48ED-874C-CEC2A72EBDB4}" srcOrd="0" destOrd="0" presId="urn:microsoft.com/office/officeart/2005/8/layout/process2"/>
    <dgm:cxn modelId="{5A6FFDE1-565C-43F1-B43D-2A799FD7EE68}" type="presParOf" srcId="{20CD1E23-CFDA-4154-8936-AAE27067EF08}" destId="{B6B770F5-82CE-41F4-BE20-B1BB1429E483}" srcOrd="2" destOrd="0" presId="urn:microsoft.com/office/officeart/2005/8/layout/process2"/>
    <dgm:cxn modelId="{7ABCF137-A46E-48B0-8B31-48DEFDD64DBF}" type="presParOf" srcId="{20CD1E23-CFDA-4154-8936-AAE27067EF08}" destId="{B22BDE3A-4307-4DAB-A5D3-D5AC58FCECB7}" srcOrd="3" destOrd="0" presId="urn:microsoft.com/office/officeart/2005/8/layout/process2"/>
    <dgm:cxn modelId="{799B7C59-A7E8-4E32-A467-BC4E23EED7AD}" type="presParOf" srcId="{B22BDE3A-4307-4DAB-A5D3-D5AC58FCECB7}" destId="{5FC6BAC0-5AD3-45A8-B7A5-5A6EDD05E74E}" srcOrd="0" destOrd="0" presId="urn:microsoft.com/office/officeart/2005/8/layout/process2"/>
    <dgm:cxn modelId="{7D9ED67E-50CC-4A3C-BF75-FED8900BAE82}" type="presParOf" srcId="{20CD1E23-CFDA-4154-8936-AAE27067EF08}" destId="{C80CBE5D-26E8-49D0-95EA-DB7CAB01E546}" srcOrd="4" destOrd="0" presId="urn:microsoft.com/office/officeart/2005/8/layout/process2"/>
    <dgm:cxn modelId="{4F0E7FC8-9BA4-46ED-B294-E516B64F7E55}" type="presParOf" srcId="{20CD1E23-CFDA-4154-8936-AAE27067EF08}" destId="{B8D534B8-66EB-48F2-93D0-34DFD9950AC9}" srcOrd="5" destOrd="0" presId="urn:microsoft.com/office/officeart/2005/8/layout/process2"/>
    <dgm:cxn modelId="{E3F62161-626F-492D-BB6D-ECEB3E2FF152}" type="presParOf" srcId="{B8D534B8-66EB-48F2-93D0-34DFD9950AC9}" destId="{9B0F69AC-0F96-449B-8878-C33CCB394EDE}" srcOrd="0" destOrd="0" presId="urn:microsoft.com/office/officeart/2005/8/layout/process2"/>
    <dgm:cxn modelId="{B2036D99-FA27-4CC9-AD4A-C9CD95B384FE}" type="presParOf" srcId="{20CD1E23-CFDA-4154-8936-AAE27067EF08}" destId="{E820FFC6-5DA8-4B0B-B2D5-708D5B23C839}" srcOrd="6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AD00425-7AEC-451C-978F-807832246BE7}">
      <dsp:nvSpPr>
        <dsp:cNvPr id="0" name=""/>
        <dsp:cNvSpPr/>
      </dsp:nvSpPr>
      <dsp:spPr>
        <a:xfrm>
          <a:off x="0" y="0"/>
          <a:ext cx="2609848" cy="7200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dirty="0">
              <a:latin typeface="Arial Nova Light" panose="020B0304020202020204" pitchFamily="34" charset="0"/>
            </a:rPr>
            <a:t>Define </a:t>
          </a:r>
          <a:r>
            <a:rPr lang="es-ES" sz="1400" kern="1200" dirty="0" err="1">
              <a:latin typeface="Arial Nova Light" panose="020B0304020202020204" pitchFamily="34" charset="0"/>
            </a:rPr>
            <a:t>boundary</a:t>
          </a:r>
          <a:r>
            <a:rPr lang="es-ES" sz="1400" kern="1200" dirty="0">
              <a:latin typeface="Arial Nova Light" panose="020B0304020202020204" pitchFamily="34" charset="0"/>
            </a:rPr>
            <a:t> and </a:t>
          </a:r>
          <a:r>
            <a:rPr lang="es-ES" sz="1400" kern="1200" dirty="0" err="1">
              <a:latin typeface="Arial Nova Light" panose="020B0304020202020204" pitchFamily="34" charset="0"/>
            </a:rPr>
            <a:t>limits</a:t>
          </a:r>
          <a:endParaRPr lang="en-GB" sz="1400" i="0" kern="1200" dirty="0">
            <a:latin typeface="Arial Nova Light" panose="020B0304020202020204" pitchFamily="34" charset="0"/>
          </a:endParaRPr>
        </a:p>
      </dsp:txBody>
      <dsp:txXfrm>
        <a:off x="21088" y="21088"/>
        <a:ext cx="2567672" cy="677825"/>
      </dsp:txXfrm>
    </dsp:sp>
    <dsp:sp modelId="{1CD12443-F95D-4BD4-8FDE-ECFF1019160B}">
      <dsp:nvSpPr>
        <dsp:cNvPr id="0" name=""/>
        <dsp:cNvSpPr/>
      </dsp:nvSpPr>
      <dsp:spPr>
        <a:xfrm rot="5400000">
          <a:off x="1165544" y="738620"/>
          <a:ext cx="278759" cy="33444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800" kern="1200">
            <a:latin typeface="Arial Nova Light" panose="020B0304020202020204" pitchFamily="34" charset="0"/>
          </a:endParaRPr>
        </a:p>
      </dsp:txBody>
      <dsp:txXfrm rot="-5400000">
        <a:off x="1204591" y="766461"/>
        <a:ext cx="200665" cy="195131"/>
      </dsp:txXfrm>
    </dsp:sp>
    <dsp:sp modelId="{B6B770F5-82CE-41F4-BE20-B1BB1429E483}">
      <dsp:nvSpPr>
        <dsp:cNvPr id="0" name=""/>
        <dsp:cNvSpPr/>
      </dsp:nvSpPr>
      <dsp:spPr>
        <a:xfrm>
          <a:off x="0" y="1091680"/>
          <a:ext cx="2609848" cy="7200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dirty="0" err="1">
              <a:latin typeface="Arial Nova Light" panose="020B0304020202020204" pitchFamily="34" charset="0"/>
            </a:rPr>
            <a:t>Identify</a:t>
          </a:r>
          <a:r>
            <a:rPr lang="es-ES" sz="1400" kern="1200" dirty="0">
              <a:latin typeface="Arial Nova Light" panose="020B0304020202020204" pitchFamily="34" charset="0"/>
            </a:rPr>
            <a:t> </a:t>
          </a:r>
          <a:r>
            <a:rPr lang="es-ES" sz="1400" kern="1200" dirty="0" err="1">
              <a:latin typeface="Arial Nova Light" panose="020B0304020202020204" pitchFamily="34" charset="0"/>
            </a:rPr>
            <a:t>users</a:t>
          </a:r>
          <a:r>
            <a:rPr lang="es-ES" sz="1400" kern="1200" dirty="0">
              <a:latin typeface="Arial Nova Light" panose="020B0304020202020204" pitchFamily="34" charset="0"/>
            </a:rPr>
            <a:t> and use cases</a:t>
          </a:r>
          <a:endParaRPr lang="en-GB" sz="1400" kern="1200" dirty="0">
            <a:latin typeface="Arial Nova Light" panose="020B0304020202020204" pitchFamily="34" charset="0"/>
          </a:endParaRPr>
        </a:p>
      </dsp:txBody>
      <dsp:txXfrm>
        <a:off x="21088" y="1112768"/>
        <a:ext cx="2567672" cy="677825"/>
      </dsp:txXfrm>
    </dsp:sp>
    <dsp:sp modelId="{B22BDE3A-4307-4DAB-A5D3-D5AC58FCECB7}">
      <dsp:nvSpPr>
        <dsp:cNvPr id="0" name=""/>
        <dsp:cNvSpPr/>
      </dsp:nvSpPr>
      <dsp:spPr>
        <a:xfrm rot="5400000">
          <a:off x="1165573" y="1830262"/>
          <a:ext cx="278701" cy="33444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800" kern="1200">
            <a:latin typeface="Arial Nova Light" panose="020B0304020202020204" pitchFamily="34" charset="0"/>
          </a:endParaRPr>
        </a:p>
      </dsp:txBody>
      <dsp:txXfrm rot="-5400000">
        <a:off x="1204591" y="1858132"/>
        <a:ext cx="200665" cy="195091"/>
      </dsp:txXfrm>
    </dsp:sp>
    <dsp:sp modelId="{C80CBE5D-26E8-49D0-95EA-DB7CAB01E546}">
      <dsp:nvSpPr>
        <dsp:cNvPr id="0" name=""/>
        <dsp:cNvSpPr/>
      </dsp:nvSpPr>
      <dsp:spPr>
        <a:xfrm>
          <a:off x="0" y="2183284"/>
          <a:ext cx="2609848" cy="7200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dirty="0" err="1">
              <a:latin typeface="Arial Nova Light" panose="020B0304020202020204" pitchFamily="34" charset="0"/>
            </a:rPr>
            <a:t>Identify</a:t>
          </a:r>
          <a:r>
            <a:rPr lang="es-ES" sz="1400" kern="1200" dirty="0">
              <a:latin typeface="Arial Nova Light" panose="020B0304020202020204" pitchFamily="34" charset="0"/>
            </a:rPr>
            <a:t> </a:t>
          </a:r>
          <a:r>
            <a:rPr lang="es-ES" sz="1400" kern="1200" dirty="0" err="1">
              <a:latin typeface="Arial Nova Light" panose="020B0304020202020204" pitchFamily="34" charset="0"/>
            </a:rPr>
            <a:t>functions</a:t>
          </a:r>
          <a:endParaRPr lang="en-GB" sz="1400" kern="1200" dirty="0">
            <a:latin typeface="Arial Nova Light" panose="020B0304020202020204" pitchFamily="34" charset="0"/>
          </a:endParaRPr>
        </a:p>
      </dsp:txBody>
      <dsp:txXfrm>
        <a:off x="21088" y="2204372"/>
        <a:ext cx="2567672" cy="677825"/>
      </dsp:txXfrm>
    </dsp:sp>
    <dsp:sp modelId="{B8D534B8-66EB-48F2-93D0-34DFD9950AC9}">
      <dsp:nvSpPr>
        <dsp:cNvPr id="0" name=""/>
        <dsp:cNvSpPr/>
      </dsp:nvSpPr>
      <dsp:spPr>
        <a:xfrm rot="5400000">
          <a:off x="1165573" y="2921866"/>
          <a:ext cx="278701" cy="33444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800" kern="1200">
            <a:latin typeface="Arial Nova Light" panose="020B0304020202020204" pitchFamily="34" charset="0"/>
          </a:endParaRPr>
        </a:p>
      </dsp:txBody>
      <dsp:txXfrm rot="-5400000">
        <a:off x="1204591" y="2949736"/>
        <a:ext cx="200665" cy="195091"/>
      </dsp:txXfrm>
    </dsp:sp>
    <dsp:sp modelId="{E820FFC6-5DA8-4B0B-B2D5-708D5B23C839}">
      <dsp:nvSpPr>
        <dsp:cNvPr id="0" name=""/>
        <dsp:cNvSpPr/>
      </dsp:nvSpPr>
      <dsp:spPr>
        <a:xfrm>
          <a:off x="0" y="3274888"/>
          <a:ext cx="2609848" cy="7200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dirty="0" err="1">
              <a:latin typeface="Arial Nova Light" panose="020B0304020202020204" pitchFamily="34" charset="0"/>
            </a:rPr>
            <a:t>Identify</a:t>
          </a:r>
          <a:r>
            <a:rPr lang="es-ES" sz="1400" kern="1200" dirty="0">
              <a:latin typeface="Arial Nova Light" panose="020B0304020202020204" pitchFamily="34" charset="0"/>
            </a:rPr>
            <a:t> </a:t>
          </a:r>
          <a:r>
            <a:rPr lang="es-ES" sz="1400" kern="1200" dirty="0" err="1">
              <a:latin typeface="Arial Nova Light" panose="020B0304020202020204" pitchFamily="34" charset="0"/>
            </a:rPr>
            <a:t>requirements</a:t>
          </a:r>
          <a:r>
            <a:rPr lang="es-ES" sz="1400" kern="1200" dirty="0">
              <a:latin typeface="Arial Nova Light" panose="020B0304020202020204" pitchFamily="34" charset="0"/>
            </a:rPr>
            <a:t> per </a:t>
          </a:r>
          <a:r>
            <a:rPr lang="es-ES" sz="1400" kern="1200" dirty="0" err="1">
              <a:latin typeface="Arial Nova Light" panose="020B0304020202020204" pitchFamily="34" charset="0"/>
            </a:rPr>
            <a:t>function</a:t>
          </a:r>
          <a:endParaRPr lang="en-GB" sz="1400" kern="1200" dirty="0">
            <a:latin typeface="Arial Nova Light" panose="020B0304020202020204" pitchFamily="34" charset="0"/>
          </a:endParaRPr>
        </a:p>
      </dsp:txBody>
      <dsp:txXfrm>
        <a:off x="21088" y="3295976"/>
        <a:ext cx="2567672" cy="67782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2F9ED7-D9DF-9B4A-A1AC-9FBF0C9B1C8E}" type="datetime1">
              <a:rPr lang="es-ES" smtClean="0"/>
              <a:t>29/02/2024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s-ES_tradnl"/>
              <a:t>Nombre presentación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9381E0-5EA1-A741-8E0F-979B987291D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462174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DC53B6-CB23-B545-A702-0812837A95EA}" type="datetime1">
              <a:rPr lang="es-ES" smtClean="0"/>
              <a:t>29/02/2024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s-ES_tradnl"/>
              <a:t>Nombre presentación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BC7D51-4C89-E346-BC52-B4E8590D3FF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575759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s-ES_tradnl"/>
              <a:t>Nombre presentación</a:t>
            </a:r>
            <a:endParaRPr lang="en-U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BC7D51-4C89-E346-BC52-B4E8590D3FF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5188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1 - Eskola">
    <p:bg>
      <p:bgPr>
        <a:solidFill>
          <a:srgbClr val="0531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95" y="-2608"/>
            <a:ext cx="1762124" cy="1679288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702"/>
          <a:stretch/>
        </p:blipFill>
        <p:spPr>
          <a:xfrm rot="10800000">
            <a:off x="71336" y="4712421"/>
            <a:ext cx="5019110" cy="2277316"/>
          </a:xfrm>
          <a:prstGeom prst="rect">
            <a:avLst/>
          </a:prstGeom>
        </p:spPr>
      </p:pic>
      <p:pic>
        <p:nvPicPr>
          <p:cNvPr id="6" name="Imagen 5" descr="adasdasd.png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570" r="32820"/>
          <a:stretch/>
        </p:blipFill>
        <p:spPr>
          <a:xfrm rot="10800000">
            <a:off x="-3" y="613372"/>
            <a:ext cx="9809599" cy="6376364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255493" y="2703494"/>
            <a:ext cx="4393687" cy="1362075"/>
          </a:xfrm>
          <a:noFill/>
        </p:spPr>
        <p:txBody>
          <a:bodyPr anchor="b">
            <a:normAutofit/>
          </a:bodyPr>
          <a:lstStyle>
            <a:lvl1pPr marL="0" indent="0" algn="l">
              <a:buNone/>
              <a:defRPr sz="3200" b="0" cap="none">
                <a:solidFill>
                  <a:srgbClr val="FFFFFF"/>
                </a:solidFill>
              </a:defRPr>
            </a:lvl1pPr>
          </a:lstStyle>
          <a:p>
            <a:r>
              <a:rPr lang="es-ES_tradnl" dirty="0" err="1"/>
              <a:t>Click</a:t>
            </a:r>
            <a:r>
              <a:rPr lang="es-ES_tradnl" dirty="0"/>
              <a:t> to </a:t>
            </a:r>
            <a:r>
              <a:rPr lang="es-ES_tradnl" dirty="0" err="1"/>
              <a:t>edit</a:t>
            </a:r>
            <a:r>
              <a:rPr lang="es-ES_tradnl" dirty="0"/>
              <a:t> master </a:t>
            </a:r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3255493" y="4120284"/>
            <a:ext cx="4393687" cy="1184275"/>
          </a:xfrm>
          <a:prstGeom prst="rect">
            <a:avLst/>
          </a:prstGeom>
          <a:noFill/>
        </p:spPr>
        <p:txBody>
          <a:bodyPr anchor="t"/>
          <a:lstStyle>
            <a:lvl1pPr marL="0" indent="0" algn="l">
              <a:buNone/>
              <a:defRPr sz="2000" b="0" i="0">
                <a:solidFill>
                  <a:schemeClr val="accent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360051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rencia 1 - M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>
          <a:xfrm>
            <a:off x="422031" y="6467092"/>
            <a:ext cx="1180893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MSIE 2022-2023</a:t>
            </a:r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s-ES"/>
              <a:t>Enseñanza de la ingeniería de sistemas basada en modelos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10077" y="6460528"/>
            <a:ext cx="1111893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F7356FEA-1119-414E-9BDA-0F3F06B9EA5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E1AFCC-F5D5-2E44-8A1E-A25686327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s-ES_tradnl" dirty="0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0831EFA9-70A5-5243-AF18-1C79AB9D8FC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2031" y="1275347"/>
            <a:ext cx="8299939" cy="4812716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s-ES_tradnl" dirty="0"/>
          </a:p>
        </p:txBody>
      </p:sp>
      <p:pic>
        <p:nvPicPr>
          <p:cNvPr id="3" name="Imagen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9779" y="-8238"/>
            <a:ext cx="1085983" cy="780403"/>
          </a:xfrm>
          <a:prstGeom prst="rect">
            <a:avLst/>
          </a:prstGeom>
        </p:spPr>
      </p:pic>
      <p:sp>
        <p:nvSpPr>
          <p:cNvPr id="4" name="Rounded Rectangle 4">
            <a:extLst>
              <a:ext uri="{FF2B5EF4-FFF2-40B4-BE49-F238E27FC236}">
                <a16:creationId xmlns:a16="http://schemas.microsoft.com/office/drawing/2014/main" id="{CD1D38FD-22B9-3A12-25EB-47575A20B196}"/>
              </a:ext>
            </a:extLst>
          </p:cNvPr>
          <p:cNvSpPr/>
          <p:nvPr userDrawn="1"/>
        </p:nvSpPr>
        <p:spPr>
          <a:xfrm>
            <a:off x="520702" y="907629"/>
            <a:ext cx="493453" cy="76622"/>
          </a:xfrm>
          <a:prstGeom prst="roundRect">
            <a:avLst>
              <a:gd name="adj" fmla="val 50000"/>
            </a:avLst>
          </a:prstGeom>
          <a:solidFill>
            <a:srgbClr val="00A3A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90694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rencia 1 - Profesionalentzako Prestakuntz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>
          <a:xfrm>
            <a:off x="422031" y="6467092"/>
            <a:ext cx="1180893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MSIE 2022-2023</a:t>
            </a:r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s-ES"/>
              <a:t>Enseñanza de la ingeniería de sistemas basada en modelos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10077" y="6460528"/>
            <a:ext cx="1111893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F7356FEA-1119-414E-9BDA-0F3F06B9EA5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E1AFCC-F5D5-2E44-8A1E-A25686327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s-ES_tradnl" dirty="0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0831EFA9-70A5-5243-AF18-1C79AB9D8FC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2031" y="1275347"/>
            <a:ext cx="8299939" cy="4812716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s-ES_tradnl" dirty="0"/>
          </a:p>
        </p:txBody>
      </p:sp>
      <p:pic>
        <p:nvPicPr>
          <p:cNvPr id="9" name="Imagen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1362" y="0"/>
            <a:ext cx="1163878" cy="1042346"/>
          </a:xfrm>
          <a:prstGeom prst="rect">
            <a:avLst/>
          </a:prstGeom>
        </p:spPr>
      </p:pic>
      <p:sp>
        <p:nvSpPr>
          <p:cNvPr id="3" name="Rounded Rectangle 4">
            <a:extLst>
              <a:ext uri="{FF2B5EF4-FFF2-40B4-BE49-F238E27FC236}">
                <a16:creationId xmlns:a16="http://schemas.microsoft.com/office/drawing/2014/main" id="{1621AF53-37F6-7793-E78A-FF9718C67547}"/>
              </a:ext>
            </a:extLst>
          </p:cNvPr>
          <p:cNvSpPr/>
          <p:nvPr userDrawn="1"/>
        </p:nvSpPr>
        <p:spPr>
          <a:xfrm>
            <a:off x="520702" y="907629"/>
            <a:ext cx="493453" cy="76622"/>
          </a:xfrm>
          <a:prstGeom prst="roundRect">
            <a:avLst>
              <a:gd name="adj" fmla="val 50000"/>
            </a:avLst>
          </a:prstGeom>
          <a:solidFill>
            <a:srgbClr val="00A3A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15081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rencia 2 - Eskola">
    <p:bg>
      <p:bgPr>
        <a:solidFill>
          <a:srgbClr val="0531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2826" y="-12340"/>
            <a:ext cx="1083080" cy="1032166"/>
          </a:xfrm>
          <a:prstGeom prst="rect">
            <a:avLst/>
          </a:prstGeom>
        </p:spPr>
      </p:pic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422031" y="6460529"/>
            <a:ext cx="1216063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MSIE 2022-2023</a:t>
            </a:r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s-ES"/>
              <a:t>Enseñanza de la ingeniería de sistemas basada en modelos</a:t>
            </a: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51459" y="6460527"/>
            <a:ext cx="117051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7356FEA-1119-414E-9BDA-0F3F06B9EA5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11" name="Content Placeholder 14">
            <a:extLst>
              <a:ext uri="{FF2B5EF4-FFF2-40B4-BE49-F238E27FC236}">
                <a16:creationId xmlns:a16="http://schemas.microsoft.com/office/drawing/2014/main" id="{00D15E21-D2CF-1240-9C1C-EE2BBCF2DFB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2031" y="1275347"/>
            <a:ext cx="8299939" cy="481271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s-ES_trad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401D28-75B5-FC4C-A926-0D97A7D67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s-ES_tradnl" dirty="0"/>
          </a:p>
        </p:txBody>
      </p:sp>
      <p:sp>
        <p:nvSpPr>
          <p:cNvPr id="3" name="Rounded Rectangle 12">
            <a:extLst>
              <a:ext uri="{FF2B5EF4-FFF2-40B4-BE49-F238E27FC236}">
                <a16:creationId xmlns:a16="http://schemas.microsoft.com/office/drawing/2014/main" id="{67B8B7E6-0DA7-D98D-03C1-0B93A5FE659B}"/>
              </a:ext>
            </a:extLst>
          </p:cNvPr>
          <p:cNvSpPr/>
          <p:nvPr userDrawn="1"/>
        </p:nvSpPr>
        <p:spPr>
          <a:xfrm>
            <a:off x="520702" y="907629"/>
            <a:ext cx="493453" cy="76622"/>
          </a:xfrm>
          <a:prstGeom prst="roundRect">
            <a:avLst>
              <a:gd name="adj" fmla="val 50000"/>
            </a:avLst>
          </a:prstGeom>
          <a:solidFill>
            <a:srgbClr val="00A3A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84402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rencia 2 - MU">
    <p:bg>
      <p:bgPr>
        <a:solidFill>
          <a:srgbClr val="0531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422031" y="6460529"/>
            <a:ext cx="1216063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MSIE 2022-2023</a:t>
            </a:r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s-ES"/>
              <a:t>Enseñanza de la ingeniería de sistemas basada en modelos</a:t>
            </a: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51459" y="6460527"/>
            <a:ext cx="117051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7356FEA-1119-414E-9BDA-0F3F06B9EA5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11" name="Content Placeholder 14">
            <a:extLst>
              <a:ext uri="{FF2B5EF4-FFF2-40B4-BE49-F238E27FC236}">
                <a16:creationId xmlns:a16="http://schemas.microsoft.com/office/drawing/2014/main" id="{00D15E21-D2CF-1240-9C1C-EE2BBCF2DFB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2031" y="1275347"/>
            <a:ext cx="8299939" cy="481271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s-ES_trad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401D28-75B5-FC4C-A926-0D97A7D67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s-ES_tradnl" dirty="0"/>
          </a:p>
        </p:txBody>
      </p:sp>
      <p:pic>
        <p:nvPicPr>
          <p:cNvPr id="3" name="Imagen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6096" y="-3526"/>
            <a:ext cx="1094279" cy="786366"/>
          </a:xfrm>
          <a:prstGeom prst="rect">
            <a:avLst/>
          </a:prstGeom>
        </p:spPr>
      </p:pic>
      <p:sp>
        <p:nvSpPr>
          <p:cNvPr id="4" name="Rounded Rectangle 12">
            <a:extLst>
              <a:ext uri="{FF2B5EF4-FFF2-40B4-BE49-F238E27FC236}">
                <a16:creationId xmlns:a16="http://schemas.microsoft.com/office/drawing/2014/main" id="{4687F65D-6279-45C3-0395-33BBA6B82B39}"/>
              </a:ext>
            </a:extLst>
          </p:cNvPr>
          <p:cNvSpPr/>
          <p:nvPr userDrawn="1"/>
        </p:nvSpPr>
        <p:spPr>
          <a:xfrm>
            <a:off x="520702" y="907629"/>
            <a:ext cx="493453" cy="76622"/>
          </a:xfrm>
          <a:prstGeom prst="roundRect">
            <a:avLst>
              <a:gd name="adj" fmla="val 50000"/>
            </a:avLst>
          </a:prstGeom>
          <a:solidFill>
            <a:srgbClr val="00A3A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90554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rencia 2 - Profesionalentzako Prestakuntza">
    <p:bg>
      <p:bgPr>
        <a:solidFill>
          <a:srgbClr val="0531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422031" y="6460529"/>
            <a:ext cx="1216063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MSIE 2022-2023</a:t>
            </a:r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s-ES"/>
              <a:t>Enseñanza de la ingeniería de sistemas basada en modelos</a:t>
            </a: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51459" y="6460527"/>
            <a:ext cx="117051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7356FEA-1119-414E-9BDA-0F3F06B9EA5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11" name="Content Placeholder 14">
            <a:extLst>
              <a:ext uri="{FF2B5EF4-FFF2-40B4-BE49-F238E27FC236}">
                <a16:creationId xmlns:a16="http://schemas.microsoft.com/office/drawing/2014/main" id="{00D15E21-D2CF-1240-9C1C-EE2BBCF2DFB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2031" y="1275347"/>
            <a:ext cx="8299939" cy="481271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s-ES_trad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401D28-75B5-FC4C-A926-0D97A7D67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032" y="472037"/>
            <a:ext cx="7600813" cy="428157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s-ES_tradnl" dirty="0"/>
          </a:p>
        </p:txBody>
      </p:sp>
      <p:pic>
        <p:nvPicPr>
          <p:cNvPr id="3" name="Imagen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2845" y="0"/>
            <a:ext cx="1116836" cy="1000218"/>
          </a:xfrm>
          <a:prstGeom prst="rect">
            <a:avLst/>
          </a:prstGeom>
        </p:spPr>
      </p:pic>
      <p:sp>
        <p:nvSpPr>
          <p:cNvPr id="4" name="Rounded Rectangle 12">
            <a:extLst>
              <a:ext uri="{FF2B5EF4-FFF2-40B4-BE49-F238E27FC236}">
                <a16:creationId xmlns:a16="http://schemas.microsoft.com/office/drawing/2014/main" id="{11D9EFE6-770C-1AC6-6E09-730B10D42488}"/>
              </a:ext>
            </a:extLst>
          </p:cNvPr>
          <p:cNvSpPr/>
          <p:nvPr userDrawn="1"/>
        </p:nvSpPr>
        <p:spPr>
          <a:xfrm>
            <a:off x="520702" y="907629"/>
            <a:ext cx="493453" cy="76622"/>
          </a:xfrm>
          <a:prstGeom prst="roundRect">
            <a:avLst>
              <a:gd name="adj" fmla="val 50000"/>
            </a:avLst>
          </a:prstGeom>
          <a:solidFill>
            <a:srgbClr val="00A3A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37168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rencia 3 - Eskola">
    <p:bg>
      <p:bgPr>
        <a:solidFill>
          <a:srgbClr val="00A3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422031" y="6460529"/>
            <a:ext cx="1216063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MSIE 2022-2023</a:t>
            </a:r>
            <a:endParaRPr 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s-ES"/>
              <a:t>Enseñanza de la ingeniería de sistemas basada en modelos</a:t>
            </a:r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51459" y="6460527"/>
            <a:ext cx="117051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7356FEA-1119-414E-9BDA-0F3F06B9EA5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12" name="Content Placeholder 14">
            <a:extLst>
              <a:ext uri="{FF2B5EF4-FFF2-40B4-BE49-F238E27FC236}">
                <a16:creationId xmlns:a16="http://schemas.microsoft.com/office/drawing/2014/main" id="{95BF4BF0-1531-0D46-A693-444EF856325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2031" y="1275347"/>
            <a:ext cx="8299939" cy="4812716"/>
          </a:xfrm>
        </p:spPr>
        <p:txBody>
          <a:bodyPr/>
          <a:lstStyle>
            <a:lvl1pPr>
              <a:buClr>
                <a:srgbClr val="004851"/>
              </a:buClr>
              <a:defRPr>
                <a:solidFill>
                  <a:schemeClr val="bg1"/>
                </a:solidFill>
              </a:defRPr>
            </a:lvl1pPr>
            <a:lvl2pPr>
              <a:buClr>
                <a:srgbClr val="004851"/>
              </a:buClr>
              <a:defRPr>
                <a:solidFill>
                  <a:schemeClr val="bg1"/>
                </a:solidFill>
              </a:defRPr>
            </a:lvl2pPr>
            <a:lvl3pPr>
              <a:buClr>
                <a:srgbClr val="004851"/>
              </a:buClr>
              <a:defRPr>
                <a:solidFill>
                  <a:schemeClr val="bg1"/>
                </a:solidFill>
              </a:defRPr>
            </a:lvl3pPr>
            <a:lvl4pPr>
              <a:buClr>
                <a:srgbClr val="004851"/>
              </a:buClr>
              <a:defRPr>
                <a:solidFill>
                  <a:schemeClr val="bg1"/>
                </a:solidFill>
              </a:defRPr>
            </a:lvl4pPr>
            <a:lvl5pPr>
              <a:buClr>
                <a:srgbClr val="00485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s-ES_trad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718D01-A768-EC4B-B724-CFE88E2E2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s-ES_tradnl" dirty="0"/>
          </a:p>
        </p:txBody>
      </p:sp>
      <p:pic>
        <p:nvPicPr>
          <p:cNvPr id="8" name="Imagen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2826" y="-12340"/>
            <a:ext cx="1083080" cy="1032166"/>
          </a:xfrm>
          <a:prstGeom prst="rect">
            <a:avLst/>
          </a:prstGeom>
        </p:spPr>
      </p:pic>
      <p:sp>
        <p:nvSpPr>
          <p:cNvPr id="3" name="Rounded Rectangle 12">
            <a:extLst>
              <a:ext uri="{FF2B5EF4-FFF2-40B4-BE49-F238E27FC236}">
                <a16:creationId xmlns:a16="http://schemas.microsoft.com/office/drawing/2014/main" id="{DF168CBE-BD81-5E60-CC90-5FA28023812C}"/>
              </a:ext>
            </a:extLst>
          </p:cNvPr>
          <p:cNvSpPr/>
          <p:nvPr userDrawn="1"/>
        </p:nvSpPr>
        <p:spPr>
          <a:xfrm>
            <a:off x="520702" y="907629"/>
            <a:ext cx="493453" cy="7662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120392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rencia 3 - MU">
    <p:bg>
      <p:bgPr>
        <a:solidFill>
          <a:srgbClr val="00A3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422031" y="6460529"/>
            <a:ext cx="1216063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MSIE 2022-2023</a:t>
            </a:r>
            <a:endParaRPr 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s-ES"/>
              <a:t>Enseñanza de la ingeniería de sistemas basada en modelos</a:t>
            </a:r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51459" y="6460527"/>
            <a:ext cx="117051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7356FEA-1119-414E-9BDA-0F3F06B9EA5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12" name="Content Placeholder 14">
            <a:extLst>
              <a:ext uri="{FF2B5EF4-FFF2-40B4-BE49-F238E27FC236}">
                <a16:creationId xmlns:a16="http://schemas.microsoft.com/office/drawing/2014/main" id="{95BF4BF0-1531-0D46-A693-444EF856325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2031" y="1275347"/>
            <a:ext cx="8299939" cy="4812716"/>
          </a:xfrm>
        </p:spPr>
        <p:txBody>
          <a:bodyPr/>
          <a:lstStyle>
            <a:lvl1pPr>
              <a:buClr>
                <a:srgbClr val="004851"/>
              </a:buClr>
              <a:defRPr>
                <a:solidFill>
                  <a:schemeClr val="bg1"/>
                </a:solidFill>
              </a:defRPr>
            </a:lvl1pPr>
            <a:lvl2pPr>
              <a:buClr>
                <a:srgbClr val="004851"/>
              </a:buClr>
              <a:defRPr>
                <a:solidFill>
                  <a:schemeClr val="bg1"/>
                </a:solidFill>
              </a:defRPr>
            </a:lvl2pPr>
            <a:lvl3pPr>
              <a:buClr>
                <a:srgbClr val="004851"/>
              </a:buClr>
              <a:defRPr>
                <a:solidFill>
                  <a:schemeClr val="bg1"/>
                </a:solidFill>
              </a:defRPr>
            </a:lvl3pPr>
            <a:lvl4pPr>
              <a:buClr>
                <a:srgbClr val="004851"/>
              </a:buClr>
              <a:defRPr>
                <a:solidFill>
                  <a:schemeClr val="bg1"/>
                </a:solidFill>
              </a:defRPr>
            </a:lvl4pPr>
            <a:lvl5pPr>
              <a:buClr>
                <a:srgbClr val="00485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s-ES_trad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718D01-A768-EC4B-B724-CFE88E2E2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s-ES_tradnl" dirty="0"/>
          </a:p>
        </p:txBody>
      </p:sp>
      <p:pic>
        <p:nvPicPr>
          <p:cNvPr id="8" name="Imagen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6096" y="-3526"/>
            <a:ext cx="1094279" cy="786366"/>
          </a:xfrm>
          <a:prstGeom prst="rect">
            <a:avLst/>
          </a:prstGeom>
        </p:spPr>
      </p:pic>
      <p:sp>
        <p:nvSpPr>
          <p:cNvPr id="3" name="Rounded Rectangle 12">
            <a:extLst>
              <a:ext uri="{FF2B5EF4-FFF2-40B4-BE49-F238E27FC236}">
                <a16:creationId xmlns:a16="http://schemas.microsoft.com/office/drawing/2014/main" id="{2CCE9857-23FF-2D26-3E1E-45709C62DC51}"/>
              </a:ext>
            </a:extLst>
          </p:cNvPr>
          <p:cNvSpPr/>
          <p:nvPr userDrawn="1"/>
        </p:nvSpPr>
        <p:spPr>
          <a:xfrm>
            <a:off x="520702" y="907629"/>
            <a:ext cx="493453" cy="7662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633147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rencia 3 - Profesionalentzako Prestakuntza">
    <p:bg>
      <p:bgPr>
        <a:solidFill>
          <a:srgbClr val="00A3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422031" y="6460529"/>
            <a:ext cx="1216063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MSIE 2022-2023</a:t>
            </a:r>
            <a:endParaRPr 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s-ES"/>
              <a:t>Enseñanza de la ingeniería de sistemas basada en modelos</a:t>
            </a:r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51459" y="6460527"/>
            <a:ext cx="117051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7356FEA-1119-414E-9BDA-0F3F06B9EA5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12" name="Content Placeholder 14">
            <a:extLst>
              <a:ext uri="{FF2B5EF4-FFF2-40B4-BE49-F238E27FC236}">
                <a16:creationId xmlns:a16="http://schemas.microsoft.com/office/drawing/2014/main" id="{95BF4BF0-1531-0D46-A693-444EF856325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2031" y="1275347"/>
            <a:ext cx="8299939" cy="4812716"/>
          </a:xfrm>
        </p:spPr>
        <p:txBody>
          <a:bodyPr/>
          <a:lstStyle>
            <a:lvl1pPr>
              <a:buClr>
                <a:srgbClr val="004851"/>
              </a:buClr>
              <a:defRPr>
                <a:solidFill>
                  <a:schemeClr val="bg1"/>
                </a:solidFill>
              </a:defRPr>
            </a:lvl1pPr>
            <a:lvl2pPr>
              <a:buClr>
                <a:srgbClr val="004851"/>
              </a:buClr>
              <a:defRPr>
                <a:solidFill>
                  <a:schemeClr val="bg1"/>
                </a:solidFill>
              </a:defRPr>
            </a:lvl2pPr>
            <a:lvl3pPr>
              <a:buClr>
                <a:srgbClr val="004851"/>
              </a:buClr>
              <a:defRPr>
                <a:solidFill>
                  <a:schemeClr val="bg1"/>
                </a:solidFill>
              </a:defRPr>
            </a:lvl3pPr>
            <a:lvl4pPr>
              <a:buClr>
                <a:srgbClr val="004851"/>
              </a:buClr>
              <a:defRPr>
                <a:solidFill>
                  <a:schemeClr val="bg1"/>
                </a:solidFill>
              </a:defRPr>
            </a:lvl4pPr>
            <a:lvl5pPr>
              <a:buClr>
                <a:srgbClr val="00485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s-ES_trad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718D01-A768-EC4B-B724-CFE88E2E2B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033" y="472037"/>
            <a:ext cx="7511006" cy="428157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s-ES_tradnl" dirty="0"/>
          </a:p>
        </p:txBody>
      </p:sp>
      <p:pic>
        <p:nvPicPr>
          <p:cNvPr id="8" name="Imagen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2845" y="0"/>
            <a:ext cx="1116836" cy="1000218"/>
          </a:xfrm>
          <a:prstGeom prst="rect">
            <a:avLst/>
          </a:prstGeom>
        </p:spPr>
      </p:pic>
      <p:sp>
        <p:nvSpPr>
          <p:cNvPr id="3" name="Rounded Rectangle 12">
            <a:extLst>
              <a:ext uri="{FF2B5EF4-FFF2-40B4-BE49-F238E27FC236}">
                <a16:creationId xmlns:a16="http://schemas.microsoft.com/office/drawing/2014/main" id="{1C302743-0B92-4616-DA20-D5A353CEF998}"/>
              </a:ext>
            </a:extLst>
          </p:cNvPr>
          <p:cNvSpPr/>
          <p:nvPr userDrawn="1"/>
        </p:nvSpPr>
        <p:spPr>
          <a:xfrm>
            <a:off x="520702" y="907629"/>
            <a:ext cx="493453" cy="7662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291076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rencia 4 - Esko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Content Placeholder 2"/>
          <p:cNvSpPr>
            <a:spLocks noGrp="1"/>
          </p:cNvSpPr>
          <p:nvPr>
            <p:ph idx="1"/>
          </p:nvPr>
        </p:nvSpPr>
        <p:spPr>
          <a:xfrm>
            <a:off x="422030" y="1364829"/>
            <a:ext cx="3987692" cy="484719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8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6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1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1" y="6460529"/>
            <a:ext cx="1180893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MSIE 2022-2023</a:t>
            </a:r>
            <a:endParaRPr lang="en-US" dirty="0"/>
          </a:p>
        </p:txBody>
      </p:sp>
      <p:sp>
        <p:nvSpPr>
          <p:cNvPr id="3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s-ES"/>
              <a:t>Enseñanza de la ingeniería de sistemas basada en modelos</a:t>
            </a:r>
            <a:endParaRPr lang="en-US" dirty="0"/>
          </a:p>
        </p:txBody>
      </p:sp>
      <p:sp>
        <p:nvSpPr>
          <p:cNvPr id="3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51460" y="6460527"/>
            <a:ext cx="1167814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F7356FEA-1119-414E-9BDA-0F3F06B9EA5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35" name="Content Placeholder 2"/>
          <p:cNvSpPr>
            <a:spLocks noGrp="1"/>
          </p:cNvSpPr>
          <p:nvPr>
            <p:ph idx="13"/>
          </p:nvPr>
        </p:nvSpPr>
        <p:spPr>
          <a:xfrm>
            <a:off x="4731582" y="1364829"/>
            <a:ext cx="3987692" cy="484719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8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6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3FB9805-B57F-7F42-9040-39F850600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s-ES_tradnl" dirty="0"/>
          </a:p>
        </p:txBody>
      </p:sp>
      <p:pic>
        <p:nvPicPr>
          <p:cNvPr id="9" name="Imagen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1039" y="-17539"/>
            <a:ext cx="1105341" cy="1053381"/>
          </a:xfrm>
          <a:prstGeom prst="rect">
            <a:avLst/>
          </a:prstGeom>
        </p:spPr>
      </p:pic>
      <p:sp>
        <p:nvSpPr>
          <p:cNvPr id="2" name="Rounded Rectangle 4">
            <a:extLst>
              <a:ext uri="{FF2B5EF4-FFF2-40B4-BE49-F238E27FC236}">
                <a16:creationId xmlns:a16="http://schemas.microsoft.com/office/drawing/2014/main" id="{FBF32C38-AC3B-149E-79CB-48BAD5C5388C}"/>
              </a:ext>
            </a:extLst>
          </p:cNvPr>
          <p:cNvSpPr/>
          <p:nvPr userDrawn="1"/>
        </p:nvSpPr>
        <p:spPr>
          <a:xfrm>
            <a:off x="520702" y="907629"/>
            <a:ext cx="493453" cy="76622"/>
          </a:xfrm>
          <a:prstGeom prst="roundRect">
            <a:avLst>
              <a:gd name="adj" fmla="val 50000"/>
            </a:avLst>
          </a:prstGeom>
          <a:solidFill>
            <a:srgbClr val="00A3A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01613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rencia 4 - M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Content Placeholder 2"/>
          <p:cNvSpPr>
            <a:spLocks noGrp="1"/>
          </p:cNvSpPr>
          <p:nvPr>
            <p:ph idx="1"/>
          </p:nvPr>
        </p:nvSpPr>
        <p:spPr>
          <a:xfrm>
            <a:off x="422030" y="1364829"/>
            <a:ext cx="3987692" cy="484719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8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6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1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1" y="6460529"/>
            <a:ext cx="1180893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MSIE 2022-2023</a:t>
            </a:r>
            <a:endParaRPr lang="en-US" dirty="0"/>
          </a:p>
        </p:txBody>
      </p:sp>
      <p:sp>
        <p:nvSpPr>
          <p:cNvPr id="3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s-ES"/>
              <a:t>Enseñanza de la ingeniería de sistemas basada en modelos</a:t>
            </a:r>
            <a:endParaRPr lang="en-US" dirty="0"/>
          </a:p>
        </p:txBody>
      </p:sp>
      <p:sp>
        <p:nvSpPr>
          <p:cNvPr id="3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51460" y="6460527"/>
            <a:ext cx="1167814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F7356FEA-1119-414E-9BDA-0F3F06B9EA5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35" name="Content Placeholder 2"/>
          <p:cNvSpPr>
            <a:spLocks noGrp="1"/>
          </p:cNvSpPr>
          <p:nvPr>
            <p:ph idx="13"/>
          </p:nvPr>
        </p:nvSpPr>
        <p:spPr>
          <a:xfrm>
            <a:off x="4731582" y="1364829"/>
            <a:ext cx="3987692" cy="484719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8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6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3FB9805-B57F-7F42-9040-39F850600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s-ES_tradnl" dirty="0"/>
          </a:p>
        </p:txBody>
      </p:sp>
      <p:pic>
        <p:nvPicPr>
          <p:cNvPr id="9" name="Imagen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9779" y="-8238"/>
            <a:ext cx="1085983" cy="780403"/>
          </a:xfrm>
          <a:prstGeom prst="rect">
            <a:avLst/>
          </a:prstGeom>
        </p:spPr>
      </p:pic>
      <p:sp>
        <p:nvSpPr>
          <p:cNvPr id="2" name="Rounded Rectangle 4">
            <a:extLst>
              <a:ext uri="{FF2B5EF4-FFF2-40B4-BE49-F238E27FC236}">
                <a16:creationId xmlns:a16="http://schemas.microsoft.com/office/drawing/2014/main" id="{EB9FDF4E-7718-11D3-09BA-24E48325AEFD}"/>
              </a:ext>
            </a:extLst>
          </p:cNvPr>
          <p:cNvSpPr/>
          <p:nvPr userDrawn="1"/>
        </p:nvSpPr>
        <p:spPr>
          <a:xfrm>
            <a:off x="520702" y="907629"/>
            <a:ext cx="493453" cy="76622"/>
          </a:xfrm>
          <a:prstGeom prst="roundRect">
            <a:avLst>
              <a:gd name="adj" fmla="val 50000"/>
            </a:avLst>
          </a:prstGeom>
          <a:solidFill>
            <a:srgbClr val="00A3A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20927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1 - MU">
    <p:bg>
      <p:bgPr>
        <a:solidFill>
          <a:srgbClr val="0531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n 14" descr="adasdasd.pn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570" r="32820"/>
          <a:stretch/>
        </p:blipFill>
        <p:spPr>
          <a:xfrm rot="10800000">
            <a:off x="-3" y="613372"/>
            <a:ext cx="9809599" cy="637636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702"/>
          <a:stretch/>
        </p:blipFill>
        <p:spPr>
          <a:xfrm rot="10800000">
            <a:off x="71336" y="4712421"/>
            <a:ext cx="5019110" cy="2277316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255493" y="2703494"/>
            <a:ext cx="4393687" cy="1362075"/>
          </a:xfrm>
          <a:noFill/>
        </p:spPr>
        <p:txBody>
          <a:bodyPr anchor="b">
            <a:normAutofit/>
          </a:bodyPr>
          <a:lstStyle>
            <a:lvl1pPr marL="0" indent="0" algn="l">
              <a:buNone/>
              <a:defRPr sz="3200" b="0" cap="none">
                <a:solidFill>
                  <a:srgbClr val="FFFFFF"/>
                </a:solidFill>
              </a:defRPr>
            </a:lvl1pPr>
          </a:lstStyle>
          <a:p>
            <a:r>
              <a:rPr lang="es-ES_tradnl" dirty="0" err="1"/>
              <a:t>Click</a:t>
            </a:r>
            <a:r>
              <a:rPr lang="es-ES_tradnl" dirty="0"/>
              <a:t> to </a:t>
            </a:r>
            <a:r>
              <a:rPr lang="es-ES_tradnl" dirty="0" err="1"/>
              <a:t>edit</a:t>
            </a:r>
            <a:r>
              <a:rPr lang="es-ES_tradnl" dirty="0"/>
              <a:t> master </a:t>
            </a:r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3255493" y="4120284"/>
            <a:ext cx="4393687" cy="1184275"/>
          </a:xfrm>
          <a:prstGeom prst="rect">
            <a:avLst/>
          </a:prstGeom>
          <a:noFill/>
        </p:spPr>
        <p:txBody>
          <a:bodyPr anchor="t"/>
          <a:lstStyle>
            <a:lvl1pPr marL="0" indent="0" algn="l">
              <a:buNone/>
              <a:defRPr sz="2000" b="0" i="0">
                <a:solidFill>
                  <a:schemeClr val="accent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3" name="Imagen 12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15" y="-2192"/>
            <a:ext cx="1736530" cy="1247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46710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rencia 4 - Profesionalentzako Prestakuntz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Content Placeholder 2"/>
          <p:cNvSpPr>
            <a:spLocks noGrp="1"/>
          </p:cNvSpPr>
          <p:nvPr>
            <p:ph idx="1"/>
          </p:nvPr>
        </p:nvSpPr>
        <p:spPr>
          <a:xfrm>
            <a:off x="422030" y="1364829"/>
            <a:ext cx="3987692" cy="484719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8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6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1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1" y="6460529"/>
            <a:ext cx="1180893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MSIE 2022-2023</a:t>
            </a:r>
            <a:endParaRPr lang="en-US" dirty="0"/>
          </a:p>
        </p:txBody>
      </p:sp>
      <p:sp>
        <p:nvSpPr>
          <p:cNvPr id="3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s-ES"/>
              <a:t>Enseñanza de la ingeniería de sistemas basada en modelos</a:t>
            </a:r>
            <a:endParaRPr lang="en-US" dirty="0"/>
          </a:p>
        </p:txBody>
      </p:sp>
      <p:sp>
        <p:nvSpPr>
          <p:cNvPr id="3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51460" y="6460527"/>
            <a:ext cx="1167814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F7356FEA-1119-414E-9BDA-0F3F06B9EA5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35" name="Content Placeholder 2"/>
          <p:cNvSpPr>
            <a:spLocks noGrp="1"/>
          </p:cNvSpPr>
          <p:nvPr>
            <p:ph idx="13"/>
          </p:nvPr>
        </p:nvSpPr>
        <p:spPr>
          <a:xfrm>
            <a:off x="4731582" y="1364829"/>
            <a:ext cx="3987692" cy="484719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8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6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3FB9805-B57F-7F42-9040-39F8506006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033" y="472037"/>
            <a:ext cx="7569330" cy="428157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s-ES_tradnl" dirty="0"/>
          </a:p>
        </p:txBody>
      </p:sp>
      <p:pic>
        <p:nvPicPr>
          <p:cNvPr id="9" name="Imagen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1362" y="0"/>
            <a:ext cx="1163878" cy="1042346"/>
          </a:xfrm>
          <a:prstGeom prst="rect">
            <a:avLst/>
          </a:prstGeom>
        </p:spPr>
      </p:pic>
      <p:sp>
        <p:nvSpPr>
          <p:cNvPr id="2" name="Rounded Rectangle 4">
            <a:extLst>
              <a:ext uri="{FF2B5EF4-FFF2-40B4-BE49-F238E27FC236}">
                <a16:creationId xmlns:a16="http://schemas.microsoft.com/office/drawing/2014/main" id="{6874ACF4-9218-4930-94B3-9B1CD8677709}"/>
              </a:ext>
            </a:extLst>
          </p:cNvPr>
          <p:cNvSpPr/>
          <p:nvPr userDrawn="1"/>
        </p:nvSpPr>
        <p:spPr>
          <a:xfrm>
            <a:off x="520702" y="907629"/>
            <a:ext cx="493453" cy="76622"/>
          </a:xfrm>
          <a:prstGeom prst="roundRect">
            <a:avLst>
              <a:gd name="adj" fmla="val 50000"/>
            </a:avLst>
          </a:prstGeom>
          <a:solidFill>
            <a:srgbClr val="00A3A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693269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rencia 5 - Esko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1" y="6460529"/>
            <a:ext cx="1180893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MSIE 2022-2023</a:t>
            </a:r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s-ES"/>
              <a:t>Enseñanza de la ingeniería de sistemas basada en modelos</a:t>
            </a: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51459" y="6460527"/>
            <a:ext cx="1170510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F7356FEA-1119-414E-9BDA-0F3F06B9EA5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7C6413-A5EF-F24B-A948-194185139A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pic>
        <p:nvPicPr>
          <p:cNvPr id="7" name="Imagen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1039" y="-17539"/>
            <a:ext cx="1105341" cy="1053381"/>
          </a:xfrm>
          <a:prstGeom prst="rect">
            <a:avLst/>
          </a:prstGeom>
        </p:spPr>
      </p:pic>
      <p:sp>
        <p:nvSpPr>
          <p:cNvPr id="3" name="Rounded Rectangle 4">
            <a:extLst>
              <a:ext uri="{FF2B5EF4-FFF2-40B4-BE49-F238E27FC236}">
                <a16:creationId xmlns:a16="http://schemas.microsoft.com/office/drawing/2014/main" id="{48ABF8FD-9EB3-A6B1-1937-F8EAD61A055C}"/>
              </a:ext>
            </a:extLst>
          </p:cNvPr>
          <p:cNvSpPr/>
          <p:nvPr userDrawn="1"/>
        </p:nvSpPr>
        <p:spPr>
          <a:xfrm>
            <a:off x="520702" y="907629"/>
            <a:ext cx="493453" cy="76622"/>
          </a:xfrm>
          <a:prstGeom prst="roundRect">
            <a:avLst>
              <a:gd name="adj" fmla="val 50000"/>
            </a:avLst>
          </a:prstGeom>
          <a:solidFill>
            <a:srgbClr val="00A3A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404984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rencia 5 - M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1" y="6460529"/>
            <a:ext cx="1180893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MSIE 2022-2023</a:t>
            </a:r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s-ES"/>
              <a:t>Enseñanza de la ingeniería de sistemas basada en modelos</a:t>
            </a: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51459" y="6460527"/>
            <a:ext cx="1170510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F7356FEA-1119-414E-9BDA-0F3F06B9EA5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7C6413-A5EF-F24B-A948-194185139A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pic>
        <p:nvPicPr>
          <p:cNvPr id="7" name="Imagen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9779" y="-8238"/>
            <a:ext cx="1085983" cy="780403"/>
          </a:xfrm>
          <a:prstGeom prst="rect">
            <a:avLst/>
          </a:prstGeom>
        </p:spPr>
      </p:pic>
      <p:sp>
        <p:nvSpPr>
          <p:cNvPr id="3" name="Rounded Rectangle 4">
            <a:extLst>
              <a:ext uri="{FF2B5EF4-FFF2-40B4-BE49-F238E27FC236}">
                <a16:creationId xmlns:a16="http://schemas.microsoft.com/office/drawing/2014/main" id="{CA9F0280-0E15-989E-A5BE-09DCE242E75C}"/>
              </a:ext>
            </a:extLst>
          </p:cNvPr>
          <p:cNvSpPr/>
          <p:nvPr userDrawn="1"/>
        </p:nvSpPr>
        <p:spPr>
          <a:xfrm>
            <a:off x="520702" y="907629"/>
            <a:ext cx="493453" cy="76622"/>
          </a:xfrm>
          <a:prstGeom prst="roundRect">
            <a:avLst>
              <a:gd name="adj" fmla="val 50000"/>
            </a:avLst>
          </a:prstGeom>
          <a:solidFill>
            <a:srgbClr val="00A3A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451803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rencia 5 - Profesionalentzako Prestakuntz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1" y="6460529"/>
            <a:ext cx="1180893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MSIE 2022-2023</a:t>
            </a:r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s-ES"/>
              <a:t>Enseñanza de la ingeniería de sistemas basada en modelos</a:t>
            </a: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51459" y="6460527"/>
            <a:ext cx="1170510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F7356FEA-1119-414E-9BDA-0F3F06B9EA5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7C6413-A5EF-F24B-A948-194185139A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033" y="472037"/>
            <a:ext cx="7569330" cy="4281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pic>
        <p:nvPicPr>
          <p:cNvPr id="7" name="Imagen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1362" y="0"/>
            <a:ext cx="1163878" cy="1042346"/>
          </a:xfrm>
          <a:prstGeom prst="rect">
            <a:avLst/>
          </a:prstGeom>
        </p:spPr>
      </p:pic>
      <p:sp>
        <p:nvSpPr>
          <p:cNvPr id="3" name="Rounded Rectangle 4">
            <a:extLst>
              <a:ext uri="{FF2B5EF4-FFF2-40B4-BE49-F238E27FC236}">
                <a16:creationId xmlns:a16="http://schemas.microsoft.com/office/drawing/2014/main" id="{FAE37037-38BA-5FDB-3630-941FE1D73AAC}"/>
              </a:ext>
            </a:extLst>
          </p:cNvPr>
          <p:cNvSpPr/>
          <p:nvPr userDrawn="1"/>
        </p:nvSpPr>
        <p:spPr>
          <a:xfrm>
            <a:off x="520702" y="907629"/>
            <a:ext cx="493453" cy="76622"/>
          </a:xfrm>
          <a:prstGeom prst="roundRect">
            <a:avLst>
              <a:gd name="adj" fmla="val 50000"/>
            </a:avLst>
          </a:prstGeom>
          <a:solidFill>
            <a:srgbClr val="00A3A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196825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a n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raportada 1 -Eskola">
    <p:bg>
      <p:bgPr>
        <a:solidFill>
          <a:srgbClr val="0531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5" descr="dvbbsb.png">
            <a:extLst>
              <a:ext uri="{FF2B5EF4-FFF2-40B4-BE49-F238E27FC236}">
                <a16:creationId xmlns:a16="http://schemas.microsoft.com/office/drawing/2014/main" id="{C7FEBEA0-2609-4B43-AF94-718CE77E08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1" y="-1"/>
            <a:ext cx="6548430" cy="6858000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49457" y="5319253"/>
            <a:ext cx="2672863" cy="115068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8" indent="0">
              <a:buNone/>
              <a:defRPr sz="12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914377" indent="0">
              <a:buNone/>
              <a:defRPr sz="11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371566" indent="0">
              <a:buNone/>
              <a:defRPr sz="105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828755" indent="0">
              <a:buNone/>
              <a:defRPr sz="105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4" name="Grupo 3"/>
          <p:cNvGrpSpPr/>
          <p:nvPr userDrawn="1"/>
        </p:nvGrpSpPr>
        <p:grpSpPr>
          <a:xfrm>
            <a:off x="0" y="0"/>
            <a:ext cx="1826378" cy="1807452"/>
            <a:chOff x="0" y="0"/>
            <a:chExt cx="1826378" cy="1807452"/>
          </a:xfrm>
        </p:grpSpPr>
        <p:pic>
          <p:nvPicPr>
            <p:cNvPr id="6" name="Imagen 4">
              <a:extLst>
                <a:ext uri="{FF2B5EF4-FFF2-40B4-BE49-F238E27FC236}">
                  <a16:creationId xmlns:a16="http://schemas.microsoft.com/office/drawing/2014/main" id="{515488D9-A4EB-9247-86E0-1D6F089F731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826378" cy="1807452"/>
            </a:xfrm>
            <a:prstGeom prst="rect">
              <a:avLst/>
            </a:prstGeom>
          </p:spPr>
        </p:pic>
        <p:sp>
          <p:nvSpPr>
            <p:cNvPr id="3" name="Rectángulo 2"/>
            <p:cNvSpPr/>
            <p:nvPr userDrawn="1"/>
          </p:nvSpPr>
          <p:spPr>
            <a:xfrm>
              <a:off x="147597" y="158214"/>
              <a:ext cx="1023937" cy="10358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>
                <a:solidFill>
                  <a:schemeClr val="bg1"/>
                </a:solidFill>
              </a:endParaRPr>
            </a:p>
          </p:txBody>
        </p:sp>
      </p:grpSp>
      <p:pic>
        <p:nvPicPr>
          <p:cNvPr id="2" name="Imagen 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82" y="-11104"/>
            <a:ext cx="1368013" cy="1303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48218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raportada 1 -MU">
    <p:bg>
      <p:bgPr>
        <a:solidFill>
          <a:srgbClr val="0531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5" descr="dvbbsb.png">
            <a:extLst>
              <a:ext uri="{FF2B5EF4-FFF2-40B4-BE49-F238E27FC236}">
                <a16:creationId xmlns:a16="http://schemas.microsoft.com/office/drawing/2014/main" id="{C7FEBEA0-2609-4B43-AF94-718CE77E08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1" y="-1"/>
            <a:ext cx="6548430" cy="6858000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49457" y="5319253"/>
            <a:ext cx="2672863" cy="115068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8" indent="0">
              <a:buNone/>
              <a:defRPr sz="12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914377" indent="0">
              <a:buNone/>
              <a:defRPr sz="11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371566" indent="0">
              <a:buNone/>
              <a:defRPr sz="105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828755" indent="0">
              <a:buNone/>
              <a:defRPr sz="105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Imagen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826378" cy="1807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51165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raportada 1 - Profesionalentzako Prestakuntza">
    <p:bg>
      <p:bgPr>
        <a:solidFill>
          <a:srgbClr val="0531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5" descr="dvbbsb.png">
            <a:extLst>
              <a:ext uri="{FF2B5EF4-FFF2-40B4-BE49-F238E27FC236}">
                <a16:creationId xmlns:a16="http://schemas.microsoft.com/office/drawing/2014/main" id="{C7FEBEA0-2609-4B43-AF94-718CE77E08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1" y="-1"/>
            <a:ext cx="6548430" cy="6858000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49457" y="5319253"/>
            <a:ext cx="2672863" cy="115068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8" indent="0">
              <a:buNone/>
              <a:defRPr sz="12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914377" indent="0">
              <a:buNone/>
              <a:defRPr sz="11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371566" indent="0">
              <a:buNone/>
              <a:defRPr sz="105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828755" indent="0">
              <a:buNone/>
              <a:defRPr sz="105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Imagen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826378" cy="1807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9432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raportada 2 -Eskola">
    <p:bg>
      <p:bgPr>
        <a:solidFill>
          <a:srgbClr val="0531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49457" y="5319253"/>
            <a:ext cx="2672863" cy="115068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8" indent="0">
              <a:buNone/>
              <a:defRPr sz="12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914377" indent="0">
              <a:buNone/>
              <a:defRPr sz="11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371566" indent="0">
              <a:buNone/>
              <a:defRPr sz="105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828755" indent="0">
              <a:buNone/>
              <a:defRPr sz="105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4" name="Grupo 3"/>
          <p:cNvGrpSpPr/>
          <p:nvPr userDrawn="1"/>
        </p:nvGrpSpPr>
        <p:grpSpPr>
          <a:xfrm>
            <a:off x="0" y="0"/>
            <a:ext cx="1826378" cy="1807452"/>
            <a:chOff x="0" y="0"/>
            <a:chExt cx="1826378" cy="1807452"/>
          </a:xfrm>
        </p:grpSpPr>
        <p:pic>
          <p:nvPicPr>
            <p:cNvPr id="7" name="Imagen 4">
              <a:extLst>
                <a:ext uri="{FF2B5EF4-FFF2-40B4-BE49-F238E27FC236}">
                  <a16:creationId xmlns:a16="http://schemas.microsoft.com/office/drawing/2014/main" id="{515488D9-A4EB-9247-86E0-1D6F089F731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826378" cy="1807452"/>
            </a:xfrm>
            <a:prstGeom prst="rect">
              <a:avLst/>
            </a:prstGeom>
          </p:spPr>
        </p:pic>
        <p:sp>
          <p:nvSpPr>
            <p:cNvPr id="8" name="Rectángulo 7"/>
            <p:cNvSpPr/>
            <p:nvPr userDrawn="1"/>
          </p:nvSpPr>
          <p:spPr>
            <a:xfrm>
              <a:off x="147597" y="158214"/>
              <a:ext cx="1023937" cy="10358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>
                <a:solidFill>
                  <a:schemeClr val="bg1"/>
                </a:solidFill>
              </a:endParaRPr>
            </a:p>
          </p:txBody>
        </p:sp>
      </p:grpSp>
      <p:pic>
        <p:nvPicPr>
          <p:cNvPr id="9" name="Imagen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82" y="-11104"/>
            <a:ext cx="1368013" cy="1303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41502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raportada 2 -MU">
    <p:bg>
      <p:bgPr>
        <a:solidFill>
          <a:srgbClr val="0531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49457" y="5319253"/>
            <a:ext cx="2672863" cy="115068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8" indent="0">
              <a:buNone/>
              <a:defRPr sz="12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914377" indent="0">
              <a:buNone/>
              <a:defRPr sz="11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371566" indent="0">
              <a:buNone/>
              <a:defRPr sz="105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828755" indent="0">
              <a:buNone/>
              <a:defRPr sz="105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" name="Imagen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826378" cy="1807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5531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1 - Profesionalentzako Prestakuntza">
    <p:bg>
      <p:bgPr>
        <a:solidFill>
          <a:srgbClr val="0531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702"/>
          <a:stretch/>
        </p:blipFill>
        <p:spPr>
          <a:xfrm rot="10800000">
            <a:off x="71336" y="4712421"/>
            <a:ext cx="5019110" cy="2277316"/>
          </a:xfrm>
          <a:prstGeom prst="rect">
            <a:avLst/>
          </a:prstGeom>
        </p:spPr>
      </p:pic>
      <p:pic>
        <p:nvPicPr>
          <p:cNvPr id="6" name="Imagen 5" descr="adasdasd.png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570" r="32820"/>
          <a:stretch/>
        </p:blipFill>
        <p:spPr>
          <a:xfrm rot="10800000">
            <a:off x="-3" y="613372"/>
            <a:ext cx="9809599" cy="6376364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255493" y="2703494"/>
            <a:ext cx="4393687" cy="1362075"/>
          </a:xfrm>
          <a:noFill/>
        </p:spPr>
        <p:txBody>
          <a:bodyPr anchor="b">
            <a:normAutofit/>
          </a:bodyPr>
          <a:lstStyle>
            <a:lvl1pPr marL="0" indent="0" algn="l">
              <a:buNone/>
              <a:defRPr sz="3200" b="0" cap="none">
                <a:solidFill>
                  <a:srgbClr val="FFFFFF"/>
                </a:solidFill>
              </a:defRPr>
            </a:lvl1pPr>
          </a:lstStyle>
          <a:p>
            <a:r>
              <a:rPr lang="es-ES_tradnl" dirty="0" err="1"/>
              <a:t>Click</a:t>
            </a:r>
            <a:r>
              <a:rPr lang="es-ES_tradnl" dirty="0"/>
              <a:t> to </a:t>
            </a:r>
            <a:r>
              <a:rPr lang="es-ES_tradnl" dirty="0" err="1"/>
              <a:t>edit</a:t>
            </a:r>
            <a:r>
              <a:rPr lang="es-ES_tradnl" dirty="0"/>
              <a:t> master </a:t>
            </a:r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3255493" y="4120284"/>
            <a:ext cx="4393687" cy="1184275"/>
          </a:xfrm>
          <a:prstGeom prst="rect">
            <a:avLst/>
          </a:prstGeom>
          <a:noFill/>
        </p:spPr>
        <p:txBody>
          <a:bodyPr anchor="t"/>
          <a:lstStyle>
            <a:lvl1pPr marL="0" indent="0" algn="l">
              <a:buNone/>
              <a:defRPr sz="2000" b="0" i="0">
                <a:solidFill>
                  <a:schemeClr val="accent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9" name="Imagen 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36" y="3688"/>
            <a:ext cx="1859933" cy="1665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8151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raportada 2 -Profesionalentzako Prestakuntza">
    <p:bg>
      <p:bgPr>
        <a:solidFill>
          <a:srgbClr val="0531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49457" y="5319253"/>
            <a:ext cx="2672863" cy="115068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8" indent="0">
              <a:buNone/>
              <a:defRPr sz="12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914377" indent="0">
              <a:buNone/>
              <a:defRPr sz="11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371566" indent="0">
              <a:buNone/>
              <a:defRPr sz="105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828755" indent="0">
              <a:buNone/>
              <a:defRPr sz="105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" name="Imagen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826378" cy="1807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1214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2 - Eskola">
    <p:bg>
      <p:bgPr>
        <a:solidFill>
          <a:srgbClr val="00A3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9">
            <a:extLst>
              <a:ext uri="{FF2B5EF4-FFF2-40B4-BE49-F238E27FC236}">
                <a16:creationId xmlns:a16="http://schemas.microsoft.com/office/drawing/2014/main" id="{617E215C-6F53-0B4B-A3E8-4F644F282B4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054944" y="692754"/>
            <a:ext cx="7851056" cy="6165246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073913" y="2703494"/>
            <a:ext cx="4393687" cy="1362075"/>
          </a:xfrm>
          <a:noFill/>
        </p:spPr>
        <p:txBody>
          <a:bodyPr anchor="b">
            <a:normAutofit/>
          </a:bodyPr>
          <a:lstStyle>
            <a:lvl1pPr marL="0" indent="0" algn="l">
              <a:buNone/>
              <a:defRPr sz="3200" b="0" cap="none">
                <a:solidFill>
                  <a:srgbClr val="FFFFFF"/>
                </a:solidFill>
              </a:defRPr>
            </a:lvl1pPr>
          </a:lstStyle>
          <a:p>
            <a:r>
              <a:rPr lang="es-ES_tradnl" dirty="0" err="1"/>
              <a:t>Click</a:t>
            </a:r>
            <a:r>
              <a:rPr lang="es-ES_tradnl" dirty="0"/>
              <a:t> to </a:t>
            </a:r>
            <a:r>
              <a:rPr lang="es-ES_tradnl" dirty="0" err="1"/>
              <a:t>edit</a:t>
            </a:r>
            <a:r>
              <a:rPr lang="es-ES_tradnl" dirty="0"/>
              <a:t> master </a:t>
            </a:r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3073913" y="4120284"/>
            <a:ext cx="4393687" cy="1184275"/>
          </a:xfrm>
          <a:prstGeom prst="rect">
            <a:avLst/>
          </a:prstGeom>
          <a:noFill/>
        </p:spPr>
        <p:txBody>
          <a:bodyPr anchor="t"/>
          <a:lstStyle>
            <a:lvl1pPr marL="0" indent="0" algn="l">
              <a:buNone/>
              <a:defRPr sz="2000" b="0" i="0">
                <a:solidFill>
                  <a:srgbClr val="4AA4AD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4" name="Grupo 3"/>
          <p:cNvGrpSpPr/>
          <p:nvPr userDrawn="1"/>
        </p:nvGrpSpPr>
        <p:grpSpPr>
          <a:xfrm>
            <a:off x="0" y="0"/>
            <a:ext cx="2184872" cy="2162231"/>
            <a:chOff x="0" y="0"/>
            <a:chExt cx="2184872" cy="2162231"/>
          </a:xfrm>
        </p:grpSpPr>
        <p:pic>
          <p:nvPicPr>
            <p:cNvPr id="10" name="Imagen 7">
              <a:extLst>
                <a:ext uri="{FF2B5EF4-FFF2-40B4-BE49-F238E27FC236}">
                  <a16:creationId xmlns:a16="http://schemas.microsoft.com/office/drawing/2014/main" id="{772BB687-5563-CE41-B322-1DCFDF987B6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2184872" cy="2162231"/>
            </a:xfrm>
            <a:prstGeom prst="rect">
              <a:avLst/>
            </a:prstGeom>
          </p:spPr>
        </p:pic>
        <p:sp>
          <p:nvSpPr>
            <p:cNvPr id="3" name="Rectángulo 2"/>
            <p:cNvSpPr/>
            <p:nvPr userDrawn="1"/>
          </p:nvSpPr>
          <p:spPr>
            <a:xfrm>
              <a:off x="122201" y="222250"/>
              <a:ext cx="1489075" cy="13643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</p:grpSp>
      <p:pic>
        <p:nvPicPr>
          <p:cNvPr id="2" name="Imagen 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" y="31364"/>
            <a:ext cx="1631950" cy="1555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9876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2 - MU">
    <p:bg>
      <p:bgPr>
        <a:solidFill>
          <a:srgbClr val="00A3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9">
            <a:extLst>
              <a:ext uri="{FF2B5EF4-FFF2-40B4-BE49-F238E27FC236}">
                <a16:creationId xmlns:a16="http://schemas.microsoft.com/office/drawing/2014/main" id="{617E215C-6F53-0B4B-A3E8-4F644F282B4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054944" y="692754"/>
            <a:ext cx="7851056" cy="6165246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073913" y="2703494"/>
            <a:ext cx="4393687" cy="1362075"/>
          </a:xfrm>
          <a:noFill/>
        </p:spPr>
        <p:txBody>
          <a:bodyPr anchor="b">
            <a:normAutofit/>
          </a:bodyPr>
          <a:lstStyle>
            <a:lvl1pPr marL="0" indent="0" algn="l">
              <a:buNone/>
              <a:defRPr sz="3200" b="0" cap="none">
                <a:solidFill>
                  <a:srgbClr val="FFFFFF"/>
                </a:solidFill>
              </a:defRPr>
            </a:lvl1pPr>
          </a:lstStyle>
          <a:p>
            <a:r>
              <a:rPr lang="es-ES_tradnl" dirty="0" err="1"/>
              <a:t>Click</a:t>
            </a:r>
            <a:r>
              <a:rPr lang="es-ES_tradnl" dirty="0"/>
              <a:t> to </a:t>
            </a:r>
            <a:r>
              <a:rPr lang="es-ES_tradnl" dirty="0" err="1"/>
              <a:t>edit</a:t>
            </a:r>
            <a:r>
              <a:rPr lang="es-ES_tradnl" dirty="0"/>
              <a:t> master </a:t>
            </a:r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3073913" y="4120284"/>
            <a:ext cx="4393687" cy="1184275"/>
          </a:xfrm>
          <a:prstGeom prst="rect">
            <a:avLst/>
          </a:prstGeom>
          <a:noFill/>
        </p:spPr>
        <p:txBody>
          <a:bodyPr anchor="t"/>
          <a:lstStyle>
            <a:lvl1pPr marL="0" indent="0" algn="l">
              <a:buNone/>
              <a:defRPr sz="2000" b="0" i="0">
                <a:solidFill>
                  <a:srgbClr val="4AA4AD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FD5807D5-C493-C175-CC6B-AABFCE4F2903}"/>
              </a:ext>
            </a:extLst>
          </p:cNvPr>
          <p:cNvGrpSpPr/>
          <p:nvPr userDrawn="1"/>
        </p:nvGrpSpPr>
        <p:grpSpPr>
          <a:xfrm>
            <a:off x="0" y="0"/>
            <a:ext cx="2184872" cy="2162231"/>
            <a:chOff x="0" y="0"/>
            <a:chExt cx="2184872" cy="2162231"/>
          </a:xfrm>
        </p:grpSpPr>
        <p:pic>
          <p:nvPicPr>
            <p:cNvPr id="4" name="Imagen 7">
              <a:extLst>
                <a:ext uri="{FF2B5EF4-FFF2-40B4-BE49-F238E27FC236}">
                  <a16:creationId xmlns:a16="http://schemas.microsoft.com/office/drawing/2014/main" id="{2B8A81BF-F995-F624-EE11-451E555F3DE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2184872" cy="2162231"/>
            </a:xfrm>
            <a:prstGeom prst="rect">
              <a:avLst/>
            </a:prstGeom>
          </p:spPr>
        </p:pic>
        <p:sp>
          <p:nvSpPr>
            <p:cNvPr id="9" name="Rectángulo 8">
              <a:extLst>
                <a:ext uri="{FF2B5EF4-FFF2-40B4-BE49-F238E27FC236}">
                  <a16:creationId xmlns:a16="http://schemas.microsoft.com/office/drawing/2014/main" id="{E0A4A75B-5166-C49F-2938-E045A7EDEC4A}"/>
                </a:ext>
              </a:extLst>
            </p:cNvPr>
            <p:cNvSpPr/>
            <p:nvPr userDrawn="1"/>
          </p:nvSpPr>
          <p:spPr>
            <a:xfrm>
              <a:off x="170099" y="123825"/>
              <a:ext cx="1343025" cy="12922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</p:grpSp>
      <p:pic>
        <p:nvPicPr>
          <p:cNvPr id="10" name="Imagen 9">
            <a:extLst>
              <a:ext uri="{FF2B5EF4-FFF2-40B4-BE49-F238E27FC236}">
                <a16:creationId xmlns:a16="http://schemas.microsoft.com/office/drawing/2014/main" id="{95934B69-23CB-06CA-D648-C14745385AF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21" y="21764"/>
            <a:ext cx="1718029" cy="1570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067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2 - Profesionalentzako Prestakuntza">
    <p:bg>
      <p:bgPr>
        <a:solidFill>
          <a:srgbClr val="00A3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9">
            <a:extLst>
              <a:ext uri="{FF2B5EF4-FFF2-40B4-BE49-F238E27FC236}">
                <a16:creationId xmlns:a16="http://schemas.microsoft.com/office/drawing/2014/main" id="{617E215C-6F53-0B4B-A3E8-4F644F282B4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054944" y="692754"/>
            <a:ext cx="7851056" cy="6165246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073913" y="2703494"/>
            <a:ext cx="4393687" cy="1362075"/>
          </a:xfrm>
          <a:noFill/>
        </p:spPr>
        <p:txBody>
          <a:bodyPr anchor="b">
            <a:normAutofit/>
          </a:bodyPr>
          <a:lstStyle>
            <a:lvl1pPr marL="0" indent="0" algn="l">
              <a:buNone/>
              <a:defRPr sz="3200" b="0" cap="none">
                <a:solidFill>
                  <a:srgbClr val="FFFFFF"/>
                </a:solidFill>
              </a:defRPr>
            </a:lvl1pPr>
          </a:lstStyle>
          <a:p>
            <a:r>
              <a:rPr lang="es-ES_tradnl" dirty="0" err="1"/>
              <a:t>Click</a:t>
            </a:r>
            <a:r>
              <a:rPr lang="es-ES_tradnl" dirty="0"/>
              <a:t> to </a:t>
            </a:r>
            <a:r>
              <a:rPr lang="es-ES_tradnl" dirty="0" err="1"/>
              <a:t>edit</a:t>
            </a:r>
            <a:r>
              <a:rPr lang="es-ES_tradnl" dirty="0"/>
              <a:t> master </a:t>
            </a:r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3073913" y="4120284"/>
            <a:ext cx="4393687" cy="1184275"/>
          </a:xfrm>
          <a:prstGeom prst="rect">
            <a:avLst/>
          </a:prstGeom>
          <a:noFill/>
        </p:spPr>
        <p:txBody>
          <a:bodyPr anchor="t"/>
          <a:lstStyle>
            <a:lvl1pPr marL="0" indent="0" algn="l">
              <a:buNone/>
              <a:defRPr sz="2000" b="0" i="0">
                <a:solidFill>
                  <a:srgbClr val="4AA4AD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8" name="Imagen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2184872" cy="2162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0161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c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6">
            <a:extLst>
              <a:ext uri="{FF2B5EF4-FFF2-40B4-BE49-F238E27FC236}">
                <a16:creationId xmlns:a16="http://schemas.microsoft.com/office/drawing/2014/main" id="{1C62DA92-35E3-6244-8259-2ED416B6912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2"/>
            <a:ext cx="6986349" cy="6287714"/>
          </a:xfrm>
          <a:prstGeom prst="rect">
            <a:avLst/>
          </a:prstGeom>
        </p:spPr>
      </p:pic>
      <p:pic>
        <p:nvPicPr>
          <p:cNvPr id="11" name="Imagen 7">
            <a:extLst>
              <a:ext uri="{FF2B5EF4-FFF2-40B4-BE49-F238E27FC236}">
                <a16:creationId xmlns:a16="http://schemas.microsoft.com/office/drawing/2014/main" id="{0F63708B-52D5-0940-890B-ED33E002B2D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935376"/>
            <a:ext cx="1855656" cy="3181125"/>
          </a:xfrm>
          <a:prstGeom prst="rect">
            <a:avLst/>
          </a:prstGeom>
        </p:spPr>
      </p:pic>
      <p:sp>
        <p:nvSpPr>
          <p:cNvPr id="19" name="CuadroTexto 18"/>
          <p:cNvSpPr txBox="1"/>
          <p:nvPr userDrawn="1"/>
        </p:nvSpPr>
        <p:spPr>
          <a:xfrm>
            <a:off x="6278477" y="-114409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sz="1800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388110" y="2754427"/>
            <a:ext cx="3295110" cy="1362075"/>
          </a:xfrm>
          <a:noFill/>
        </p:spPr>
        <p:txBody>
          <a:bodyPr anchor="b">
            <a:normAutofit/>
          </a:bodyPr>
          <a:lstStyle>
            <a:lvl1pPr marL="0" indent="0" algn="l">
              <a:buNone/>
              <a:defRPr sz="3200" b="0" cap="none">
                <a:solidFill>
                  <a:srgbClr val="004851"/>
                </a:solidFill>
              </a:defRPr>
            </a:lvl1pPr>
          </a:lstStyle>
          <a:p>
            <a:r>
              <a:rPr lang="es-ES_tradnl" dirty="0" err="1"/>
              <a:t>Click</a:t>
            </a:r>
            <a:r>
              <a:rPr lang="es-ES_tradnl" dirty="0"/>
              <a:t> to </a:t>
            </a:r>
            <a:r>
              <a:rPr lang="es-ES_tradnl" dirty="0" err="1"/>
              <a:t>edit</a:t>
            </a:r>
            <a:r>
              <a:rPr lang="es-ES_tradnl" dirty="0"/>
              <a:t> master </a:t>
            </a:r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style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"/>
          </p:nvPr>
        </p:nvSpPr>
        <p:spPr>
          <a:xfrm>
            <a:off x="2388110" y="4171217"/>
            <a:ext cx="3295110" cy="1184275"/>
          </a:xfrm>
          <a:prstGeom prst="rect">
            <a:avLst/>
          </a:prstGeom>
          <a:noFill/>
        </p:spPr>
        <p:txBody>
          <a:bodyPr anchor="t"/>
          <a:lstStyle>
            <a:lvl1pPr marL="0" indent="0" algn="l">
              <a:buNone/>
              <a:defRPr sz="20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14"/>
          <p:cNvSpPr>
            <a:spLocks noGrp="1"/>
          </p:cNvSpPr>
          <p:nvPr>
            <p:ph sz="quarter" idx="10" hasCustomPrompt="1"/>
          </p:nvPr>
        </p:nvSpPr>
        <p:spPr>
          <a:xfrm>
            <a:off x="495240" y="2771844"/>
            <a:ext cx="722434" cy="7667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3600" b="1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/>
              <a:t>Nº</a:t>
            </a:r>
          </a:p>
        </p:txBody>
      </p:sp>
    </p:spTree>
    <p:extLst>
      <p:ext uri="{BB962C8B-B14F-4D97-AF65-F5344CB8AC3E}">
        <p14:creationId xmlns:p14="http://schemas.microsoft.com/office/powerpoint/2010/main" val="17030917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secc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7">
            <a:extLst>
              <a:ext uri="{FF2B5EF4-FFF2-40B4-BE49-F238E27FC236}">
                <a16:creationId xmlns:a16="http://schemas.microsoft.com/office/drawing/2014/main" id="{F2F42047-0EBB-8647-BC6A-5A0A935908E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7011611" cy="6310450"/>
          </a:xfrm>
          <a:prstGeom prst="rect">
            <a:avLst/>
          </a:prstGeom>
        </p:spPr>
      </p:pic>
      <p:pic>
        <p:nvPicPr>
          <p:cNvPr id="11" name="Imagen 8">
            <a:extLst>
              <a:ext uri="{FF2B5EF4-FFF2-40B4-BE49-F238E27FC236}">
                <a16:creationId xmlns:a16="http://schemas.microsoft.com/office/drawing/2014/main" id="{CE87A804-F809-7545-AB4C-74239CD541E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935376"/>
            <a:ext cx="1855656" cy="3181125"/>
          </a:xfrm>
          <a:prstGeom prst="rect">
            <a:avLst/>
          </a:prstGeom>
        </p:spPr>
      </p:pic>
      <p:sp>
        <p:nvSpPr>
          <p:cNvPr id="19" name="CuadroTexto 18"/>
          <p:cNvSpPr txBox="1"/>
          <p:nvPr userDrawn="1"/>
        </p:nvSpPr>
        <p:spPr>
          <a:xfrm>
            <a:off x="6278477" y="-114409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sz="1800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388110" y="2754427"/>
            <a:ext cx="3295110" cy="1362075"/>
          </a:xfrm>
          <a:noFill/>
        </p:spPr>
        <p:txBody>
          <a:bodyPr anchor="b">
            <a:normAutofit/>
          </a:bodyPr>
          <a:lstStyle>
            <a:lvl1pPr marL="0" indent="0" algn="l">
              <a:buNone/>
              <a:defRPr sz="3200" b="0" cap="none">
                <a:solidFill>
                  <a:srgbClr val="004851"/>
                </a:solidFill>
              </a:defRPr>
            </a:lvl1pPr>
          </a:lstStyle>
          <a:p>
            <a:r>
              <a:rPr lang="es-ES_tradnl" dirty="0" err="1"/>
              <a:t>Click</a:t>
            </a:r>
            <a:r>
              <a:rPr lang="es-ES_tradnl" dirty="0"/>
              <a:t> to </a:t>
            </a:r>
            <a:r>
              <a:rPr lang="es-ES_tradnl" dirty="0" err="1"/>
              <a:t>edit</a:t>
            </a:r>
            <a:r>
              <a:rPr lang="es-ES_tradnl" dirty="0"/>
              <a:t> master </a:t>
            </a:r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style</a:t>
            </a:r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idx="1"/>
          </p:nvPr>
        </p:nvSpPr>
        <p:spPr>
          <a:xfrm>
            <a:off x="2388110" y="4171217"/>
            <a:ext cx="3295110" cy="1184275"/>
          </a:xfrm>
          <a:prstGeom prst="rect">
            <a:avLst/>
          </a:prstGeom>
          <a:noFill/>
        </p:spPr>
        <p:txBody>
          <a:bodyPr anchor="t"/>
          <a:lstStyle>
            <a:lvl1pPr marL="0" indent="0" algn="l">
              <a:buNone/>
              <a:defRPr sz="2000" b="0" i="0">
                <a:solidFill>
                  <a:srgbClr val="00A3AD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10" hasCustomPrompt="1"/>
          </p:nvPr>
        </p:nvSpPr>
        <p:spPr>
          <a:xfrm>
            <a:off x="495240" y="2771844"/>
            <a:ext cx="722434" cy="7667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3600" b="1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/>
              <a:t>Nº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18949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rencia 1 - Esko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>
          <a:xfrm>
            <a:off x="422031" y="6467092"/>
            <a:ext cx="1277373" cy="365125"/>
          </a:xfrm>
        </p:spPr>
        <p:txBody>
          <a:bodyPr/>
          <a:lstStyle>
            <a:lvl1pPr>
              <a:defRPr sz="1100">
                <a:solidFill>
                  <a:schemeClr val="accent2"/>
                </a:solidFill>
                <a:latin typeface="Arial Nova Light" panose="020B0304020202020204" pitchFamily="34" charset="0"/>
              </a:defRPr>
            </a:lvl1pPr>
          </a:lstStyle>
          <a:p>
            <a:r>
              <a:rPr lang="en-US"/>
              <a:t>MSIE 2022-2023</a:t>
            </a:r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17791" y="6467092"/>
            <a:ext cx="5377419" cy="365125"/>
          </a:xfrm>
        </p:spPr>
        <p:txBody>
          <a:bodyPr/>
          <a:lstStyle>
            <a:lvl1pPr>
              <a:defRPr sz="1100">
                <a:solidFill>
                  <a:schemeClr val="accent2"/>
                </a:solidFill>
                <a:latin typeface="Arial Nova Light" panose="020B0304020202020204" pitchFamily="34" charset="0"/>
              </a:defRPr>
            </a:lvl1pPr>
          </a:lstStyle>
          <a:p>
            <a:r>
              <a:rPr lang="es-ES"/>
              <a:t>Enseñanza de la ingeniería de sistemas basada en modelos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10077" y="6460528"/>
            <a:ext cx="1111893" cy="365125"/>
          </a:xfrm>
        </p:spPr>
        <p:txBody>
          <a:bodyPr/>
          <a:lstStyle>
            <a:lvl1pPr>
              <a:defRPr sz="1100">
                <a:solidFill>
                  <a:schemeClr val="accent2"/>
                </a:solidFill>
                <a:latin typeface="Arial Nova Light" panose="020B0304020202020204" pitchFamily="34" charset="0"/>
              </a:defRPr>
            </a:lvl1pPr>
          </a:lstStyle>
          <a:p>
            <a:fld id="{F7356FEA-1119-414E-9BDA-0F3F06B9EA5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E1AFCC-F5D5-2E44-8A1E-A25686327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s-ES_tradnl" dirty="0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0831EFA9-70A5-5243-AF18-1C79AB9D8FC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2031" y="1275347"/>
            <a:ext cx="8299939" cy="4812716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s-ES_tradnl" dirty="0"/>
          </a:p>
        </p:txBody>
      </p:sp>
      <p:sp>
        <p:nvSpPr>
          <p:cNvPr id="4" name="Rounded Rectangle 4">
            <a:extLst>
              <a:ext uri="{FF2B5EF4-FFF2-40B4-BE49-F238E27FC236}">
                <a16:creationId xmlns:a16="http://schemas.microsoft.com/office/drawing/2014/main" id="{B2C4696A-5BA6-5345-8FD8-440924BFA242}"/>
              </a:ext>
            </a:extLst>
          </p:cNvPr>
          <p:cNvSpPr/>
          <p:nvPr userDrawn="1"/>
        </p:nvSpPr>
        <p:spPr>
          <a:xfrm>
            <a:off x="520702" y="907629"/>
            <a:ext cx="493453" cy="76622"/>
          </a:xfrm>
          <a:prstGeom prst="roundRect">
            <a:avLst>
              <a:gd name="adj" fmla="val 50000"/>
            </a:avLst>
          </a:prstGeom>
          <a:solidFill>
            <a:srgbClr val="00A3A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A3E233B-58E5-C4CB-9DA4-B139BFAD025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3268" y="0"/>
            <a:ext cx="890732" cy="814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131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>
          <a:xfrm>
            <a:off x="422032" y="472037"/>
            <a:ext cx="7664693" cy="42815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6" name="Date Placeholder 3"/>
          <p:cNvSpPr>
            <a:spLocks noGrp="1"/>
          </p:cNvSpPr>
          <p:nvPr>
            <p:ph type="dt" sz="half" idx="2"/>
          </p:nvPr>
        </p:nvSpPr>
        <p:spPr>
          <a:xfrm>
            <a:off x="422031" y="6460528"/>
            <a:ext cx="116534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0" i="0">
                <a:solidFill>
                  <a:schemeClr val="accent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MSIE 2022-2023</a:t>
            </a:r>
            <a:endParaRPr lang="en-US" dirty="0"/>
          </a:p>
        </p:txBody>
      </p:sp>
      <p:sp>
        <p:nvSpPr>
          <p:cNvPr id="1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359102" y="6460528"/>
            <a:ext cx="44206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 b="0" i="0">
                <a:solidFill>
                  <a:schemeClr val="accent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/>
              <a:t>Enseñanza de la ingeniería de sistemas basada en modelos</a:t>
            </a:r>
            <a:endParaRPr lang="en-US" dirty="0"/>
          </a:p>
        </p:txBody>
      </p:sp>
      <p:sp>
        <p:nvSpPr>
          <p:cNvPr id="1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51459" y="6460527"/>
            <a:ext cx="1170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accent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7356FEA-1119-414E-9BDA-0F3F06B9EA5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378C87-DD0E-9E43-989E-9A54981B07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2031" y="1219200"/>
            <a:ext cx="8299938" cy="4957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3125469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715" r:id="rId2"/>
    <p:sldLayoutId id="2147483718" r:id="rId3"/>
    <p:sldLayoutId id="2147483710" r:id="rId4"/>
    <p:sldLayoutId id="2147483719" r:id="rId5"/>
    <p:sldLayoutId id="2147483712" r:id="rId6"/>
    <p:sldLayoutId id="2147483701" r:id="rId7"/>
    <p:sldLayoutId id="2147483678" r:id="rId8"/>
    <p:sldLayoutId id="2147483703" r:id="rId9"/>
    <p:sldLayoutId id="2147483728" r:id="rId10"/>
    <p:sldLayoutId id="2147483748" r:id="rId11"/>
    <p:sldLayoutId id="2147483696" r:id="rId12"/>
    <p:sldLayoutId id="2147483740" r:id="rId13"/>
    <p:sldLayoutId id="2147483743" r:id="rId14"/>
    <p:sldLayoutId id="2147483697" r:id="rId15"/>
    <p:sldLayoutId id="2147483744" r:id="rId16"/>
    <p:sldLayoutId id="2147483747" r:id="rId17"/>
    <p:sldLayoutId id="2147483677" r:id="rId18"/>
    <p:sldLayoutId id="2147483732" r:id="rId19"/>
    <p:sldLayoutId id="2147483735" r:id="rId20"/>
    <p:sldLayoutId id="2147483692" r:id="rId21"/>
    <p:sldLayoutId id="2147483737" r:id="rId22"/>
    <p:sldLayoutId id="2147483736" r:id="rId23"/>
    <p:sldLayoutId id="2147483709" r:id="rId24"/>
    <p:sldLayoutId id="2147483655" r:id="rId25"/>
    <p:sldLayoutId id="2147483720" r:id="rId26"/>
    <p:sldLayoutId id="2147483721" r:id="rId27"/>
    <p:sldLayoutId id="2147483708" r:id="rId28"/>
    <p:sldLayoutId id="2147483724" r:id="rId29"/>
    <p:sldLayoutId id="2147483725" r:id="rId30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800" b="1" i="0" kern="1200">
          <a:solidFill>
            <a:schemeClr val="accent2"/>
          </a:solidFill>
          <a:latin typeface="Arial Black" charset="0"/>
          <a:ea typeface="Arial Black" charset="0"/>
          <a:cs typeface="Arial Black" charset="0"/>
        </a:defRPr>
      </a:lvl1pPr>
    </p:titleStyle>
    <p:bodyStyle>
      <a:lvl1pPr marL="457200" marR="0" indent="-457200" algn="l" defTabSz="457189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rgbClr val="00A3AE"/>
        </a:buClr>
        <a:buSzTx/>
        <a:buFont typeface="Arial" panose="020B0604020202020204" pitchFamily="34" charset="0"/>
        <a:buChar char="•"/>
        <a:tabLst/>
        <a:defRPr lang="es-ES_tradnl" sz="2400" b="0" kern="1200" noProof="0" dirty="0" smtClean="0">
          <a:solidFill>
            <a:srgbClr val="00485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  <a:lvl2pPr marL="742932" marR="0" indent="-285744" algn="l" defTabSz="457189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rgbClr val="00A3AE"/>
        </a:buClr>
        <a:buSzTx/>
        <a:buFont typeface="Arial" panose="020B0604020202020204" pitchFamily="34" charset="0"/>
        <a:buChar char="•"/>
        <a:tabLst/>
        <a:defRPr lang="es-ES_tradnl" sz="2000" b="0" kern="1200" noProof="0" dirty="0" smtClean="0">
          <a:solidFill>
            <a:srgbClr val="00485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2pPr>
      <a:lvl3pPr marL="1142971" marR="0" indent="-228594" algn="l" defTabSz="457189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rgbClr val="00A3AE"/>
        </a:buClr>
        <a:buSzTx/>
        <a:buFont typeface="Arial"/>
        <a:buChar char="•"/>
        <a:tabLst/>
        <a:defRPr lang="es-ES_tradnl" sz="1800" kern="1200" noProof="0" dirty="0" smtClean="0">
          <a:solidFill>
            <a:srgbClr val="00485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3pPr>
      <a:lvl4pPr marL="1600160" marR="0" indent="-228594" algn="l" defTabSz="457189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rgbClr val="00A3AE"/>
        </a:buClr>
        <a:buSzTx/>
        <a:buFont typeface="Arial"/>
        <a:buChar char="–"/>
        <a:tabLst/>
        <a:defRPr lang="es-ES_tradnl" sz="1600" kern="1200" noProof="0" dirty="0" smtClean="0">
          <a:solidFill>
            <a:srgbClr val="00485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4pPr>
      <a:lvl5pPr marL="2057349" marR="0" indent="-228594" algn="l" defTabSz="457189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rgbClr val="00A3AE"/>
        </a:buClr>
        <a:buSzTx/>
        <a:buFont typeface="AppleSymbols" panose="02000000000000000000" pitchFamily="2" charset="-79"/>
        <a:buChar char="⎻"/>
        <a:tabLst/>
        <a:defRPr lang="en-US" sz="1600" b="0" kern="1200" noProof="0" dirty="0">
          <a:solidFill>
            <a:srgbClr val="00485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3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1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3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5.png"/><Relationship Id="rId4" Type="http://schemas.openxmlformats.org/officeDocument/2006/relationships/image" Target="../media/image5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emf"/><Relationship Id="rId3" Type="http://schemas.openxmlformats.org/officeDocument/2006/relationships/diagramLayout" Target="../diagrams/layout1.xml"/><Relationship Id="rId7" Type="http://schemas.openxmlformats.org/officeDocument/2006/relationships/image" Target="../media/image28.emf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10" Type="http://schemas.openxmlformats.org/officeDocument/2006/relationships/image" Target="../media/image31.pn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mailto:iaizpuru@mondragon.edu" TargetMode="External"/><Relationship Id="rId2" Type="http://schemas.openxmlformats.org/officeDocument/2006/relationships/hyperlink" Target="mailto:jdelolmo@mondragon.edu" TargetMode="External"/><Relationship Id="rId1" Type="http://schemas.openxmlformats.org/officeDocument/2006/relationships/slideLayout" Target="../slideLayouts/slideLayout25.xml"/><Relationship Id="rId4" Type="http://schemas.openxmlformats.org/officeDocument/2006/relationships/hyperlink" Target="mailto:x.paretxederreta@mondragon.edu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www.mondragon.edu/es/ecocampus" TargetMode="Externa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1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20"/>
          <p:cNvSpPr>
            <a:spLocks noGrp="1"/>
          </p:cNvSpPr>
          <p:nvPr>
            <p:ph type="title"/>
          </p:nvPr>
        </p:nvSpPr>
        <p:spPr>
          <a:xfrm>
            <a:off x="3073913" y="1245996"/>
            <a:ext cx="5004962" cy="3701577"/>
          </a:xfrm>
        </p:spPr>
        <p:txBody>
          <a:bodyPr>
            <a:normAutofit/>
          </a:bodyPr>
          <a:lstStyle/>
          <a:p>
            <a:r>
              <a:rPr lang="en-GB" dirty="0"/>
              <a:t>Teaching Model-Based Systems Engineering with MATLAB &amp; Simulink for Smart Energy Systems</a:t>
            </a:r>
            <a:endParaRPr lang="en-US" sz="1800" dirty="0"/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6EAECBA8-88B4-9836-91AF-98D1C4073B23}"/>
              </a:ext>
            </a:extLst>
          </p:cNvPr>
          <p:cNvSpPr txBox="1">
            <a:spLocks/>
          </p:cNvSpPr>
          <p:nvPr/>
        </p:nvSpPr>
        <p:spPr>
          <a:xfrm>
            <a:off x="3073913" y="4553925"/>
            <a:ext cx="4962900" cy="1655828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/>
          </a:bodyPr>
          <a:lstStyle>
            <a:lvl1pPr marL="0" marR="0" indent="0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 panose="020B0604020202020204" pitchFamily="34" charset="0"/>
              <a:buNone/>
              <a:tabLst/>
              <a:defRPr lang="es-ES_tradnl" sz="2000" b="0" i="0" kern="1200" noProof="0">
                <a:solidFill>
                  <a:srgbClr val="4AA4AD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9" marR="0" indent="0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 panose="020B0604020202020204" pitchFamily="34" charset="0"/>
              <a:buNone/>
              <a:tabLst/>
              <a:defRPr lang="es-ES_tradnl" sz="1800" b="0" kern="1200" noProof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914377" marR="0" indent="0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/>
              <a:buNone/>
              <a:tabLst/>
              <a:defRPr lang="es-ES_tradnl" sz="1600" kern="1200" noProof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371566" marR="0" indent="0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/>
              <a:buNone/>
              <a:tabLst/>
              <a:defRPr lang="es-ES_tradnl" sz="1400" kern="1200" noProof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828754" marR="0" indent="0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ppleSymbols" panose="02000000000000000000" pitchFamily="2" charset="-79"/>
              <a:buNone/>
              <a:tabLst/>
              <a:defRPr lang="en-US" sz="1400" b="0" kern="1200" noProof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285943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131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32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509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2800" dirty="0"/>
          </a:p>
          <a:p>
            <a:r>
              <a:rPr lang="es-ES" sz="2800" dirty="0" err="1"/>
              <a:t>Faculty</a:t>
            </a:r>
            <a:r>
              <a:rPr lang="es-ES" sz="2800" dirty="0"/>
              <a:t> </a:t>
            </a:r>
            <a:r>
              <a:rPr lang="es-ES" sz="2800" dirty="0" err="1"/>
              <a:t>of</a:t>
            </a:r>
            <a:r>
              <a:rPr lang="es-ES" sz="2800" dirty="0"/>
              <a:t> </a:t>
            </a:r>
            <a:r>
              <a:rPr lang="es-ES" sz="2800" dirty="0" err="1"/>
              <a:t>Engineering</a:t>
            </a:r>
            <a:endParaRPr lang="en-US" sz="300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13282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1F6CFB1-B273-46C4-A51D-9E7A8C23B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401EA1E0-7A88-4E73-848C-16262141E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s-E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00A3AD"/>
                </a:solidFill>
                <a:effectLst/>
                <a:uLnTx/>
                <a:uFillTx/>
                <a:latin typeface="Arial Black" charset="0"/>
              </a:rPr>
              <a:t>Model-based</a:t>
            </a:r>
            <a:r>
              <a:rPr kumimoji="0" lang="es-ES" sz="2400" b="1" i="0" u="none" strike="noStrike" kern="1200" cap="none" spc="0" normalizeH="0" baseline="0" noProof="0" dirty="0">
                <a:ln>
                  <a:noFill/>
                </a:ln>
                <a:solidFill>
                  <a:srgbClr val="00A3AD"/>
                </a:solidFill>
                <a:effectLst/>
                <a:uLnTx/>
                <a:uFillTx/>
                <a:latin typeface="Arial Black" charset="0"/>
              </a:rPr>
              <a:t> </a:t>
            </a:r>
            <a:r>
              <a:rPr kumimoji="0" lang="es-E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00A3AD"/>
                </a:solidFill>
                <a:effectLst/>
                <a:uLnTx/>
                <a:uFillTx/>
                <a:latin typeface="Arial Black" charset="0"/>
              </a:rPr>
              <a:t>systems</a:t>
            </a:r>
            <a:r>
              <a:rPr kumimoji="0" lang="es-ES" sz="2400" b="1" i="0" u="none" strike="noStrike" kern="1200" cap="none" spc="0" normalizeH="0" baseline="0" noProof="0" dirty="0">
                <a:ln>
                  <a:noFill/>
                </a:ln>
                <a:solidFill>
                  <a:srgbClr val="00A3AD"/>
                </a:solidFill>
                <a:effectLst/>
                <a:uLnTx/>
                <a:uFillTx/>
                <a:latin typeface="Arial Black" charset="0"/>
              </a:rPr>
              <a:t> </a:t>
            </a:r>
            <a:r>
              <a:rPr kumimoji="0" lang="es-E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00A3AD"/>
                </a:solidFill>
                <a:effectLst/>
                <a:uLnTx/>
                <a:uFillTx/>
                <a:latin typeface="Arial Black" charset="0"/>
              </a:rPr>
              <a:t>engineering</a:t>
            </a:r>
            <a:endParaRPr lang="es-ES" dirty="0"/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D3591743-E0F0-4145-AE42-5AB255F302E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7147" y="1027430"/>
            <a:ext cx="8299939" cy="4812716"/>
          </a:xfrm>
        </p:spPr>
        <p:txBody>
          <a:bodyPr/>
          <a:lstStyle/>
          <a:p>
            <a:pPr marL="0" indent="0">
              <a:buNone/>
            </a:pPr>
            <a:r>
              <a:rPr lang="en-GB" dirty="0">
                <a:solidFill>
                  <a:schemeClr val="tx1"/>
                </a:solidFill>
                <a:latin typeface="Arial Nova Light" panose="020B0304020202020204" pitchFamily="34" charset="0"/>
              </a:rPr>
              <a:t>Models are increasingly being used</a:t>
            </a:r>
            <a:endParaRPr lang="en-US" i="0" dirty="0">
              <a:solidFill>
                <a:schemeClr val="tx1"/>
              </a:solidFill>
              <a:effectLst/>
              <a:latin typeface="Arial Nova Light" panose="020B0304020202020204" pitchFamily="34" charset="0"/>
            </a:endParaRPr>
          </a:p>
          <a:p>
            <a:pPr marL="0" indent="0">
              <a:buNone/>
            </a:pPr>
            <a:endParaRPr lang="en-US" i="0" dirty="0">
              <a:solidFill>
                <a:srgbClr val="454545"/>
              </a:solidFill>
              <a:effectLst/>
            </a:endParaRP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1B8F70ED-5223-494D-8630-3D4A6748A578}"/>
              </a:ext>
            </a:extLst>
          </p:cNvPr>
          <p:cNvSpPr txBox="1"/>
          <p:nvPr/>
        </p:nvSpPr>
        <p:spPr>
          <a:xfrm>
            <a:off x="1371600" y="1705051"/>
            <a:ext cx="599223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400" b="1" dirty="0">
                <a:latin typeface="Arial Nova Light" panose="020B0304020202020204" pitchFamily="34" charset="0"/>
                <a:cs typeface="Arial" panose="020B0604020202020204" pitchFamily="34" charset="0"/>
              </a:rPr>
              <a:t>model = </a:t>
            </a:r>
            <a:r>
              <a:rPr lang="en-GB" sz="2400" dirty="0">
                <a:latin typeface="Arial Nova Light" panose="020B0304020202020204" pitchFamily="34" charset="0"/>
                <a:cs typeface="Arial" panose="020B0604020202020204" pitchFamily="34" charset="0"/>
              </a:rPr>
              <a:t>physical, mathematical or logical representation of a system</a:t>
            </a:r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41360C40-6169-4FE9-A4B6-7B98F74D7F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679466"/>
            <a:ext cx="1978687" cy="114555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uadroTexto 19">
                <a:extLst>
                  <a:ext uri="{FF2B5EF4-FFF2-40B4-BE49-F238E27FC236}">
                    <a16:creationId xmlns:a16="http://schemas.microsoft.com/office/drawing/2014/main" id="{F89488F4-0451-4E9A-AC2F-9845F5726A47}"/>
                  </a:ext>
                </a:extLst>
              </p:cNvPr>
              <p:cNvSpPr txBox="1"/>
              <p:nvPr/>
            </p:nvSpPr>
            <p:spPr>
              <a:xfrm>
                <a:off x="5286890" y="2923875"/>
                <a:ext cx="1752467" cy="5257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d>
                        <m:d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20" name="CuadroTexto 19">
                <a:extLst>
                  <a:ext uri="{FF2B5EF4-FFF2-40B4-BE49-F238E27FC236}">
                    <a16:creationId xmlns:a16="http://schemas.microsoft.com/office/drawing/2014/main" id="{F89488F4-0451-4E9A-AC2F-9845F5726A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6890" y="2923875"/>
                <a:ext cx="1752467" cy="52578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uadroTexto 20">
                <a:extLst>
                  <a:ext uri="{FF2B5EF4-FFF2-40B4-BE49-F238E27FC236}">
                    <a16:creationId xmlns:a16="http://schemas.microsoft.com/office/drawing/2014/main" id="{205111D2-27BE-4AA4-B9C8-591870E03546}"/>
                  </a:ext>
                </a:extLst>
              </p:cNvPr>
              <p:cNvSpPr txBox="1"/>
              <p:nvPr/>
            </p:nvSpPr>
            <p:spPr>
              <a:xfrm>
                <a:off x="4962411" y="3540681"/>
                <a:ext cx="240142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d>
                        <m:d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21" name="CuadroTexto 20">
                <a:extLst>
                  <a:ext uri="{FF2B5EF4-FFF2-40B4-BE49-F238E27FC236}">
                    <a16:creationId xmlns:a16="http://schemas.microsoft.com/office/drawing/2014/main" id="{205111D2-27BE-4AA4-B9C8-591870E035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2411" y="3540681"/>
                <a:ext cx="2401427" cy="276999"/>
              </a:xfrm>
              <a:prstGeom prst="rect">
                <a:avLst/>
              </a:prstGeom>
              <a:blipFill>
                <a:blip r:embed="rId4"/>
                <a:stretch>
                  <a:fillRect l="-1015" t="-2222" r="-3046" b="-3555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Picture 4" descr="Magnetic field distribution in the FEA model | Download Scientific Diagram">
            <a:extLst>
              <a:ext uri="{FF2B5EF4-FFF2-40B4-BE49-F238E27FC236}">
                <a16:creationId xmlns:a16="http://schemas.microsoft.com/office/drawing/2014/main" id="{089D2316-3DDF-4D7E-9B5D-5EC1CE3F7D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2837" y="4454293"/>
            <a:ext cx="1828857" cy="1452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3" name="Grupo 22">
            <a:extLst>
              <a:ext uri="{FF2B5EF4-FFF2-40B4-BE49-F238E27FC236}">
                <a16:creationId xmlns:a16="http://schemas.microsoft.com/office/drawing/2014/main" id="{E8E4A419-6860-4D34-B21E-E56639223CBD}"/>
              </a:ext>
            </a:extLst>
          </p:cNvPr>
          <p:cNvGrpSpPr/>
          <p:nvPr/>
        </p:nvGrpSpPr>
        <p:grpSpPr>
          <a:xfrm>
            <a:off x="1615821" y="4679504"/>
            <a:ext cx="1339831" cy="1057760"/>
            <a:chOff x="1829290" y="3696522"/>
            <a:chExt cx="2710296" cy="2139705"/>
          </a:xfrm>
          <a:solidFill>
            <a:srgbClr val="009EB6"/>
          </a:solidFill>
        </p:grpSpPr>
        <p:sp>
          <p:nvSpPr>
            <p:cNvPr id="24" name="Forma libre: forma 23">
              <a:extLst>
                <a:ext uri="{FF2B5EF4-FFF2-40B4-BE49-F238E27FC236}">
                  <a16:creationId xmlns:a16="http://schemas.microsoft.com/office/drawing/2014/main" id="{2EE1ABE2-7842-430A-AD94-754C5E97F75C}"/>
                </a:ext>
              </a:extLst>
            </p:cNvPr>
            <p:cNvSpPr/>
            <p:nvPr/>
          </p:nvSpPr>
          <p:spPr>
            <a:xfrm>
              <a:off x="1829290" y="3696522"/>
              <a:ext cx="2710296" cy="2139705"/>
            </a:xfrm>
            <a:custGeom>
              <a:avLst/>
              <a:gdLst>
                <a:gd name="connsiteX0" fmla="*/ 2457922 w 2710296"/>
                <a:gd name="connsiteY0" fmla="*/ 192039 h 2139705"/>
                <a:gd name="connsiteX1" fmla="*/ 2211044 w 2710296"/>
                <a:gd name="connsiteY1" fmla="*/ 192039 h 2139705"/>
                <a:gd name="connsiteX2" fmla="*/ 2106797 w 2710296"/>
                <a:gd name="connsiteY2" fmla="*/ 274340 h 2139705"/>
                <a:gd name="connsiteX3" fmla="*/ 1876373 w 2710296"/>
                <a:gd name="connsiteY3" fmla="*/ 274340 h 2139705"/>
                <a:gd name="connsiteX4" fmla="*/ 1876354 w 2710296"/>
                <a:gd name="connsiteY4" fmla="*/ 104246 h 2139705"/>
                <a:gd name="connsiteX5" fmla="*/ 1772108 w 2710296"/>
                <a:gd name="connsiteY5" fmla="*/ 0 h 2139705"/>
                <a:gd name="connsiteX6" fmla="*/ 982066 w 2710296"/>
                <a:gd name="connsiteY6" fmla="*/ 19 h 2139705"/>
                <a:gd name="connsiteX7" fmla="*/ 877820 w 2710296"/>
                <a:gd name="connsiteY7" fmla="*/ 104266 h 2139705"/>
                <a:gd name="connsiteX8" fmla="*/ 877820 w 2710296"/>
                <a:gd name="connsiteY8" fmla="*/ 274339 h 2139705"/>
                <a:gd name="connsiteX9" fmla="*/ 636413 w 2710296"/>
                <a:gd name="connsiteY9" fmla="*/ 274339 h 2139705"/>
                <a:gd name="connsiteX10" fmla="*/ 471811 w 2710296"/>
                <a:gd name="connsiteY10" fmla="*/ 438941 h 2139705"/>
                <a:gd name="connsiteX11" fmla="*/ 471811 w 2710296"/>
                <a:gd name="connsiteY11" fmla="*/ 587064 h 2139705"/>
                <a:gd name="connsiteX12" fmla="*/ 416952 w 2710296"/>
                <a:gd name="connsiteY12" fmla="*/ 587064 h 2139705"/>
                <a:gd name="connsiteX13" fmla="*/ 318197 w 2710296"/>
                <a:gd name="connsiteY13" fmla="*/ 685819 h 2139705"/>
                <a:gd name="connsiteX14" fmla="*/ 318216 w 2710296"/>
                <a:gd name="connsiteY14" fmla="*/ 905260 h 2139705"/>
                <a:gd name="connsiteX15" fmla="*/ 153614 w 2710296"/>
                <a:gd name="connsiteY15" fmla="*/ 905260 h 2139705"/>
                <a:gd name="connsiteX16" fmla="*/ 0 w 2710296"/>
                <a:gd name="connsiteY16" fmla="*/ 1058875 h 2139705"/>
                <a:gd name="connsiteX17" fmla="*/ 153614 w 2710296"/>
                <a:gd name="connsiteY17" fmla="*/ 1212489 h 2139705"/>
                <a:gd name="connsiteX18" fmla="*/ 318216 w 2710296"/>
                <a:gd name="connsiteY18" fmla="*/ 1212489 h 2139705"/>
                <a:gd name="connsiteX19" fmla="*/ 318216 w 2710296"/>
                <a:gd name="connsiteY19" fmla="*/ 1426459 h 2139705"/>
                <a:gd name="connsiteX20" fmla="*/ 416971 w 2710296"/>
                <a:gd name="connsiteY20" fmla="*/ 1525214 h 2139705"/>
                <a:gd name="connsiteX21" fmla="*/ 471830 w 2710296"/>
                <a:gd name="connsiteY21" fmla="*/ 1525214 h 2139705"/>
                <a:gd name="connsiteX22" fmla="*/ 471830 w 2710296"/>
                <a:gd name="connsiteY22" fmla="*/ 1673357 h 2139705"/>
                <a:gd name="connsiteX23" fmla="*/ 636432 w 2710296"/>
                <a:gd name="connsiteY23" fmla="*/ 1837958 h 2139705"/>
                <a:gd name="connsiteX24" fmla="*/ 877839 w 2710296"/>
                <a:gd name="connsiteY24" fmla="*/ 1837958 h 2139705"/>
                <a:gd name="connsiteX25" fmla="*/ 877839 w 2710296"/>
                <a:gd name="connsiteY25" fmla="*/ 1909277 h 2139705"/>
                <a:gd name="connsiteX26" fmla="*/ 768121 w 2710296"/>
                <a:gd name="connsiteY26" fmla="*/ 1909277 h 2139705"/>
                <a:gd name="connsiteX27" fmla="*/ 652906 w 2710296"/>
                <a:gd name="connsiteY27" fmla="*/ 2024491 h 2139705"/>
                <a:gd name="connsiteX28" fmla="*/ 768121 w 2710296"/>
                <a:gd name="connsiteY28" fmla="*/ 2139705 h 2139705"/>
                <a:gd name="connsiteX29" fmla="*/ 2112289 w 2710296"/>
                <a:gd name="connsiteY29" fmla="*/ 2139705 h 2139705"/>
                <a:gd name="connsiteX30" fmla="*/ 2227503 w 2710296"/>
                <a:gd name="connsiteY30" fmla="*/ 2024491 h 2139705"/>
                <a:gd name="connsiteX31" fmla="*/ 2112289 w 2710296"/>
                <a:gd name="connsiteY31" fmla="*/ 1909277 h 2139705"/>
                <a:gd name="connsiteX32" fmla="*/ 2002570 w 2710296"/>
                <a:gd name="connsiteY32" fmla="*/ 1909277 h 2139705"/>
                <a:gd name="connsiteX33" fmla="*/ 2002551 w 2710296"/>
                <a:gd name="connsiteY33" fmla="*/ 1837958 h 2139705"/>
                <a:gd name="connsiteX34" fmla="*/ 2101306 w 2710296"/>
                <a:gd name="connsiteY34" fmla="*/ 1837958 h 2139705"/>
                <a:gd name="connsiteX35" fmla="*/ 2205553 w 2710296"/>
                <a:gd name="connsiteY35" fmla="*/ 1920259 h 2139705"/>
                <a:gd name="connsiteX36" fmla="*/ 2452431 w 2710296"/>
                <a:gd name="connsiteY36" fmla="*/ 1920259 h 2139705"/>
                <a:gd name="connsiteX37" fmla="*/ 2710297 w 2710296"/>
                <a:gd name="connsiteY37" fmla="*/ 1662393 h 2139705"/>
                <a:gd name="connsiteX38" fmla="*/ 2710297 w 2710296"/>
                <a:gd name="connsiteY38" fmla="*/ 449899 h 2139705"/>
                <a:gd name="connsiteX39" fmla="*/ 2457923 w 2710296"/>
                <a:gd name="connsiteY39" fmla="*/ 192033 h 2139705"/>
                <a:gd name="connsiteX40" fmla="*/ 960135 w 2710296"/>
                <a:gd name="connsiteY40" fmla="*/ 104246 h 2139705"/>
                <a:gd name="connsiteX41" fmla="*/ 982083 w 2710296"/>
                <a:gd name="connsiteY41" fmla="*/ 82298 h 2139705"/>
                <a:gd name="connsiteX42" fmla="*/ 1777611 w 2710296"/>
                <a:gd name="connsiteY42" fmla="*/ 82298 h 2139705"/>
                <a:gd name="connsiteX43" fmla="*/ 1799559 w 2710296"/>
                <a:gd name="connsiteY43" fmla="*/ 104246 h 2139705"/>
                <a:gd name="connsiteX44" fmla="*/ 1799559 w 2710296"/>
                <a:gd name="connsiteY44" fmla="*/ 274320 h 2139705"/>
                <a:gd name="connsiteX45" fmla="*/ 960140 w 2710296"/>
                <a:gd name="connsiteY45" fmla="*/ 274339 h 2139705"/>
                <a:gd name="connsiteX46" fmla="*/ 153634 w 2710296"/>
                <a:gd name="connsiteY46" fmla="*/ 1130203 h 2139705"/>
                <a:gd name="connsiteX47" fmla="*/ 82316 w 2710296"/>
                <a:gd name="connsiteY47" fmla="*/ 1058885 h 2139705"/>
                <a:gd name="connsiteX48" fmla="*/ 153634 w 2710296"/>
                <a:gd name="connsiteY48" fmla="*/ 987567 h 2139705"/>
                <a:gd name="connsiteX49" fmla="*/ 318236 w 2710296"/>
                <a:gd name="connsiteY49" fmla="*/ 987567 h 2139705"/>
                <a:gd name="connsiteX50" fmla="*/ 318236 w 2710296"/>
                <a:gd name="connsiteY50" fmla="*/ 1130218 h 2139705"/>
                <a:gd name="connsiteX51" fmla="*/ 416991 w 2710296"/>
                <a:gd name="connsiteY51" fmla="*/ 1442928 h 2139705"/>
                <a:gd name="connsiteX52" fmla="*/ 400535 w 2710296"/>
                <a:gd name="connsiteY52" fmla="*/ 1426472 h 2139705"/>
                <a:gd name="connsiteX53" fmla="*/ 400535 w 2710296"/>
                <a:gd name="connsiteY53" fmla="*/ 691294 h 2139705"/>
                <a:gd name="connsiteX54" fmla="*/ 416991 w 2710296"/>
                <a:gd name="connsiteY54" fmla="*/ 674838 h 2139705"/>
                <a:gd name="connsiteX55" fmla="*/ 471850 w 2710296"/>
                <a:gd name="connsiteY55" fmla="*/ 674838 h 2139705"/>
                <a:gd name="connsiteX56" fmla="*/ 471850 w 2710296"/>
                <a:gd name="connsiteY56" fmla="*/ 1442934 h 2139705"/>
                <a:gd name="connsiteX57" fmla="*/ 554151 w 2710296"/>
                <a:gd name="connsiteY57" fmla="*/ 1673352 h 2139705"/>
                <a:gd name="connsiteX58" fmla="*/ 554151 w 2710296"/>
                <a:gd name="connsiteY58" fmla="*/ 444398 h 2139705"/>
                <a:gd name="connsiteX59" fmla="*/ 636452 w 2710296"/>
                <a:gd name="connsiteY59" fmla="*/ 362098 h 2139705"/>
                <a:gd name="connsiteX60" fmla="*/ 2106807 w 2710296"/>
                <a:gd name="connsiteY60" fmla="*/ 362098 h 2139705"/>
                <a:gd name="connsiteX61" fmla="*/ 2106807 w 2710296"/>
                <a:gd name="connsiteY61" fmla="*/ 1761130 h 2139705"/>
                <a:gd name="connsiteX62" fmla="*/ 636452 w 2710296"/>
                <a:gd name="connsiteY62" fmla="*/ 1761130 h 2139705"/>
                <a:gd name="connsiteX63" fmla="*/ 554151 w 2710296"/>
                <a:gd name="connsiteY63" fmla="*/ 1673337 h 2139705"/>
                <a:gd name="connsiteX64" fmla="*/ 2150693 w 2710296"/>
                <a:gd name="connsiteY64" fmla="*/ 2024482 h 2139705"/>
                <a:gd name="connsiteX65" fmla="*/ 2117781 w 2710296"/>
                <a:gd name="connsiteY65" fmla="*/ 2057394 h 2139705"/>
                <a:gd name="connsiteX66" fmla="*/ 773613 w 2710296"/>
                <a:gd name="connsiteY66" fmla="*/ 2057413 h 2139705"/>
                <a:gd name="connsiteX67" fmla="*/ 740700 w 2710296"/>
                <a:gd name="connsiteY67" fmla="*/ 2024501 h 2139705"/>
                <a:gd name="connsiteX68" fmla="*/ 773613 w 2710296"/>
                <a:gd name="connsiteY68" fmla="*/ 1991588 h 2139705"/>
                <a:gd name="connsiteX69" fmla="*/ 2117781 w 2710296"/>
                <a:gd name="connsiteY69" fmla="*/ 1991588 h 2139705"/>
                <a:gd name="connsiteX70" fmla="*/ 2150693 w 2710296"/>
                <a:gd name="connsiteY70" fmla="*/ 2024481 h 2139705"/>
                <a:gd name="connsiteX71" fmla="*/ 1925761 w 2710296"/>
                <a:gd name="connsiteY71" fmla="*/ 1909267 h 2139705"/>
                <a:gd name="connsiteX72" fmla="*/ 960154 w 2710296"/>
                <a:gd name="connsiteY72" fmla="*/ 1909267 h 2139705"/>
                <a:gd name="connsiteX73" fmla="*/ 960154 w 2710296"/>
                <a:gd name="connsiteY73" fmla="*/ 1837949 h 2139705"/>
                <a:gd name="connsiteX74" fmla="*/ 1925761 w 2710296"/>
                <a:gd name="connsiteY74" fmla="*/ 1837949 h 2139705"/>
                <a:gd name="connsiteX75" fmla="*/ 2628020 w 2710296"/>
                <a:gd name="connsiteY75" fmla="*/ 1667861 h 2139705"/>
                <a:gd name="connsiteX76" fmla="*/ 2452455 w 2710296"/>
                <a:gd name="connsiteY76" fmla="*/ 1843425 h 2139705"/>
                <a:gd name="connsiteX77" fmla="*/ 2205577 w 2710296"/>
                <a:gd name="connsiteY77" fmla="*/ 1843425 h 2139705"/>
                <a:gd name="connsiteX78" fmla="*/ 2183629 w 2710296"/>
                <a:gd name="connsiteY78" fmla="*/ 1821477 h 2139705"/>
                <a:gd name="connsiteX79" fmla="*/ 2183629 w 2710296"/>
                <a:gd name="connsiteY79" fmla="*/ 301745 h 2139705"/>
                <a:gd name="connsiteX80" fmla="*/ 2205577 w 2710296"/>
                <a:gd name="connsiteY80" fmla="*/ 279797 h 2139705"/>
                <a:gd name="connsiteX81" fmla="*/ 2452455 w 2710296"/>
                <a:gd name="connsiteY81" fmla="*/ 279797 h 2139705"/>
                <a:gd name="connsiteX82" fmla="*/ 2628020 w 2710296"/>
                <a:gd name="connsiteY82" fmla="*/ 455361 h 2139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</a:cxnLst>
              <a:rect l="l" t="t" r="r" b="b"/>
              <a:pathLst>
                <a:path w="2710296" h="2139705">
                  <a:moveTo>
                    <a:pt x="2457922" y="192039"/>
                  </a:moveTo>
                  <a:lnTo>
                    <a:pt x="2211044" y="192039"/>
                  </a:lnTo>
                  <a:cubicBezTo>
                    <a:pt x="2161676" y="192039"/>
                    <a:pt x="2117780" y="230443"/>
                    <a:pt x="2106797" y="274340"/>
                  </a:cubicBezTo>
                  <a:lnTo>
                    <a:pt x="1876373" y="274340"/>
                  </a:lnTo>
                  <a:lnTo>
                    <a:pt x="1876354" y="104246"/>
                  </a:lnTo>
                  <a:cubicBezTo>
                    <a:pt x="1876354" y="43896"/>
                    <a:pt x="1826986" y="0"/>
                    <a:pt x="1772108" y="0"/>
                  </a:cubicBezTo>
                  <a:lnTo>
                    <a:pt x="982066" y="19"/>
                  </a:lnTo>
                  <a:cubicBezTo>
                    <a:pt x="921716" y="19"/>
                    <a:pt x="877820" y="49387"/>
                    <a:pt x="877820" y="104266"/>
                  </a:cubicBezTo>
                  <a:lnTo>
                    <a:pt x="877820" y="274339"/>
                  </a:lnTo>
                  <a:lnTo>
                    <a:pt x="636413" y="274339"/>
                  </a:lnTo>
                  <a:cubicBezTo>
                    <a:pt x="543149" y="274339"/>
                    <a:pt x="471811" y="351149"/>
                    <a:pt x="471811" y="438941"/>
                  </a:cubicBezTo>
                  <a:lnTo>
                    <a:pt x="471811" y="587064"/>
                  </a:lnTo>
                  <a:lnTo>
                    <a:pt x="416952" y="587064"/>
                  </a:lnTo>
                  <a:cubicBezTo>
                    <a:pt x="362093" y="587064"/>
                    <a:pt x="318197" y="630960"/>
                    <a:pt x="318197" y="685819"/>
                  </a:cubicBezTo>
                  <a:lnTo>
                    <a:pt x="318216" y="905260"/>
                  </a:lnTo>
                  <a:lnTo>
                    <a:pt x="153614" y="905260"/>
                  </a:lnTo>
                  <a:cubicBezTo>
                    <a:pt x="71313" y="905260"/>
                    <a:pt x="0" y="976579"/>
                    <a:pt x="0" y="1058875"/>
                  </a:cubicBezTo>
                  <a:cubicBezTo>
                    <a:pt x="0" y="1141176"/>
                    <a:pt x="71318" y="1212489"/>
                    <a:pt x="153614" y="1212489"/>
                  </a:cubicBezTo>
                  <a:lnTo>
                    <a:pt x="318216" y="1212489"/>
                  </a:lnTo>
                  <a:lnTo>
                    <a:pt x="318216" y="1426459"/>
                  </a:lnTo>
                  <a:cubicBezTo>
                    <a:pt x="318216" y="1481318"/>
                    <a:pt x="362112" y="1525214"/>
                    <a:pt x="416971" y="1525214"/>
                  </a:cubicBezTo>
                  <a:lnTo>
                    <a:pt x="471830" y="1525214"/>
                  </a:lnTo>
                  <a:lnTo>
                    <a:pt x="471830" y="1673357"/>
                  </a:lnTo>
                  <a:cubicBezTo>
                    <a:pt x="471830" y="1766620"/>
                    <a:pt x="548640" y="1837958"/>
                    <a:pt x="636432" y="1837958"/>
                  </a:cubicBezTo>
                  <a:lnTo>
                    <a:pt x="877839" y="1837958"/>
                  </a:lnTo>
                  <a:lnTo>
                    <a:pt x="877839" y="1909277"/>
                  </a:lnTo>
                  <a:lnTo>
                    <a:pt x="768121" y="1909277"/>
                  </a:lnTo>
                  <a:cubicBezTo>
                    <a:pt x="707770" y="1909277"/>
                    <a:pt x="652906" y="1958644"/>
                    <a:pt x="652906" y="2024491"/>
                  </a:cubicBezTo>
                  <a:cubicBezTo>
                    <a:pt x="652906" y="2084841"/>
                    <a:pt x="702274" y="2139705"/>
                    <a:pt x="768121" y="2139705"/>
                  </a:cubicBezTo>
                  <a:lnTo>
                    <a:pt x="2112289" y="2139705"/>
                  </a:lnTo>
                  <a:cubicBezTo>
                    <a:pt x="2172639" y="2139705"/>
                    <a:pt x="2227503" y="2090338"/>
                    <a:pt x="2227503" y="2024491"/>
                  </a:cubicBezTo>
                  <a:cubicBezTo>
                    <a:pt x="2227503" y="1964141"/>
                    <a:pt x="2178135" y="1909277"/>
                    <a:pt x="2112289" y="1909277"/>
                  </a:cubicBezTo>
                  <a:lnTo>
                    <a:pt x="2002570" y="1909277"/>
                  </a:lnTo>
                  <a:lnTo>
                    <a:pt x="2002551" y="1837958"/>
                  </a:lnTo>
                  <a:lnTo>
                    <a:pt x="2101306" y="1837958"/>
                  </a:lnTo>
                  <a:cubicBezTo>
                    <a:pt x="2112271" y="1887326"/>
                    <a:pt x="2150674" y="1920259"/>
                    <a:pt x="2205553" y="1920259"/>
                  </a:cubicBezTo>
                  <a:lnTo>
                    <a:pt x="2452431" y="1920259"/>
                  </a:lnTo>
                  <a:cubicBezTo>
                    <a:pt x="2595083" y="1920259"/>
                    <a:pt x="2710297" y="1805045"/>
                    <a:pt x="2710297" y="1662393"/>
                  </a:cubicBezTo>
                  <a:lnTo>
                    <a:pt x="2710297" y="449899"/>
                  </a:lnTo>
                  <a:cubicBezTo>
                    <a:pt x="2710297" y="307248"/>
                    <a:pt x="2595083" y="192033"/>
                    <a:pt x="2457923" y="192033"/>
                  </a:cubicBezTo>
                  <a:close/>
                  <a:moveTo>
                    <a:pt x="960135" y="104246"/>
                  </a:moveTo>
                  <a:cubicBezTo>
                    <a:pt x="960135" y="93282"/>
                    <a:pt x="971118" y="82298"/>
                    <a:pt x="982083" y="82298"/>
                  </a:cubicBezTo>
                  <a:lnTo>
                    <a:pt x="1777611" y="82298"/>
                  </a:lnTo>
                  <a:cubicBezTo>
                    <a:pt x="1788575" y="82298"/>
                    <a:pt x="1799559" y="93263"/>
                    <a:pt x="1799559" y="104246"/>
                  </a:cubicBezTo>
                  <a:lnTo>
                    <a:pt x="1799559" y="274320"/>
                  </a:lnTo>
                  <a:lnTo>
                    <a:pt x="960140" y="274339"/>
                  </a:lnTo>
                  <a:close/>
                  <a:moveTo>
                    <a:pt x="153634" y="1130203"/>
                  </a:moveTo>
                  <a:cubicBezTo>
                    <a:pt x="115230" y="1130203"/>
                    <a:pt x="82316" y="1097291"/>
                    <a:pt x="82316" y="1058885"/>
                  </a:cubicBezTo>
                  <a:cubicBezTo>
                    <a:pt x="82316" y="1020481"/>
                    <a:pt x="115228" y="987567"/>
                    <a:pt x="153634" y="987567"/>
                  </a:cubicBezTo>
                  <a:lnTo>
                    <a:pt x="318236" y="987567"/>
                  </a:lnTo>
                  <a:lnTo>
                    <a:pt x="318236" y="1130218"/>
                  </a:lnTo>
                  <a:close/>
                  <a:moveTo>
                    <a:pt x="416991" y="1442928"/>
                  </a:moveTo>
                  <a:cubicBezTo>
                    <a:pt x="406026" y="1442928"/>
                    <a:pt x="400535" y="1437436"/>
                    <a:pt x="400535" y="1426472"/>
                  </a:cubicBezTo>
                  <a:lnTo>
                    <a:pt x="400535" y="691294"/>
                  </a:lnTo>
                  <a:cubicBezTo>
                    <a:pt x="400535" y="685802"/>
                    <a:pt x="406026" y="674838"/>
                    <a:pt x="416991" y="674838"/>
                  </a:cubicBezTo>
                  <a:lnTo>
                    <a:pt x="471850" y="674838"/>
                  </a:lnTo>
                  <a:lnTo>
                    <a:pt x="471850" y="1442934"/>
                  </a:lnTo>
                  <a:close/>
                  <a:moveTo>
                    <a:pt x="554151" y="1673352"/>
                  </a:moveTo>
                  <a:lnTo>
                    <a:pt x="554151" y="444398"/>
                  </a:lnTo>
                  <a:cubicBezTo>
                    <a:pt x="554151" y="400503"/>
                    <a:pt x="592555" y="362098"/>
                    <a:pt x="636452" y="362098"/>
                  </a:cubicBezTo>
                  <a:lnTo>
                    <a:pt x="2106807" y="362098"/>
                  </a:lnTo>
                  <a:lnTo>
                    <a:pt x="2106807" y="1761130"/>
                  </a:lnTo>
                  <a:lnTo>
                    <a:pt x="636452" y="1761130"/>
                  </a:lnTo>
                  <a:cubicBezTo>
                    <a:pt x="587064" y="1755638"/>
                    <a:pt x="554151" y="1722726"/>
                    <a:pt x="554151" y="1673337"/>
                  </a:cubicBezTo>
                  <a:close/>
                  <a:moveTo>
                    <a:pt x="2150693" y="2024482"/>
                  </a:moveTo>
                  <a:cubicBezTo>
                    <a:pt x="2150693" y="2040938"/>
                    <a:pt x="2134237" y="2057394"/>
                    <a:pt x="2117781" y="2057394"/>
                  </a:cubicBezTo>
                  <a:lnTo>
                    <a:pt x="773613" y="2057413"/>
                  </a:lnTo>
                  <a:cubicBezTo>
                    <a:pt x="757157" y="2057413"/>
                    <a:pt x="740700" y="2040957"/>
                    <a:pt x="740700" y="2024501"/>
                  </a:cubicBezTo>
                  <a:cubicBezTo>
                    <a:pt x="740700" y="2008045"/>
                    <a:pt x="757157" y="1991588"/>
                    <a:pt x="773613" y="1991588"/>
                  </a:cubicBezTo>
                  <a:lnTo>
                    <a:pt x="2117781" y="1991588"/>
                  </a:lnTo>
                  <a:cubicBezTo>
                    <a:pt x="2134237" y="1991569"/>
                    <a:pt x="2150693" y="2008025"/>
                    <a:pt x="2150693" y="2024481"/>
                  </a:cubicBezTo>
                  <a:close/>
                  <a:moveTo>
                    <a:pt x="1925761" y="1909267"/>
                  </a:moveTo>
                  <a:lnTo>
                    <a:pt x="960154" y="1909267"/>
                  </a:lnTo>
                  <a:lnTo>
                    <a:pt x="960154" y="1837949"/>
                  </a:lnTo>
                  <a:lnTo>
                    <a:pt x="1925761" y="1837949"/>
                  </a:lnTo>
                  <a:close/>
                  <a:moveTo>
                    <a:pt x="2628020" y="1667861"/>
                  </a:moveTo>
                  <a:cubicBezTo>
                    <a:pt x="2628020" y="1766616"/>
                    <a:pt x="2551210" y="1843425"/>
                    <a:pt x="2452455" y="1843425"/>
                  </a:cubicBezTo>
                  <a:lnTo>
                    <a:pt x="2205577" y="1843425"/>
                  </a:lnTo>
                  <a:cubicBezTo>
                    <a:pt x="2194612" y="1843425"/>
                    <a:pt x="2183629" y="1832461"/>
                    <a:pt x="2183629" y="1821477"/>
                  </a:cubicBezTo>
                  <a:lnTo>
                    <a:pt x="2183629" y="301745"/>
                  </a:lnTo>
                  <a:cubicBezTo>
                    <a:pt x="2183629" y="290780"/>
                    <a:pt x="2194593" y="279797"/>
                    <a:pt x="2205577" y="279797"/>
                  </a:cubicBezTo>
                  <a:lnTo>
                    <a:pt x="2452455" y="279797"/>
                  </a:lnTo>
                  <a:cubicBezTo>
                    <a:pt x="2551210" y="279797"/>
                    <a:pt x="2628020" y="356606"/>
                    <a:pt x="2628020" y="455361"/>
                  </a:cubicBezTo>
                  <a:close/>
                </a:path>
              </a:pathLst>
            </a:custGeom>
            <a:grpFill/>
            <a:ln w="48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25" name="Forma libre: forma 24">
              <a:extLst>
                <a:ext uri="{FF2B5EF4-FFF2-40B4-BE49-F238E27FC236}">
                  <a16:creationId xmlns:a16="http://schemas.microsoft.com/office/drawing/2014/main" id="{AE61DD9B-7704-4BAB-A89B-EAFF3CD05594}"/>
                </a:ext>
              </a:extLst>
            </p:cNvPr>
            <p:cNvSpPr/>
            <p:nvPr/>
          </p:nvSpPr>
          <p:spPr>
            <a:xfrm>
              <a:off x="2630315" y="4201282"/>
              <a:ext cx="1102775" cy="82299"/>
            </a:xfrm>
            <a:custGeom>
              <a:avLst/>
              <a:gdLst>
                <a:gd name="connsiteX0" fmla="*/ 43896 w 1102775"/>
                <a:gd name="connsiteY0" fmla="*/ 82299 h 82299"/>
                <a:gd name="connsiteX1" fmla="*/ 1058880 w 1102775"/>
                <a:gd name="connsiteY1" fmla="*/ 82299 h 82299"/>
                <a:gd name="connsiteX2" fmla="*/ 1102775 w 1102775"/>
                <a:gd name="connsiteY2" fmla="*/ 43896 h 82299"/>
                <a:gd name="connsiteX3" fmla="*/ 1058880 w 1102775"/>
                <a:gd name="connsiteY3" fmla="*/ 0 h 82299"/>
                <a:gd name="connsiteX4" fmla="*/ 43896 w 1102775"/>
                <a:gd name="connsiteY4" fmla="*/ 0 h 82299"/>
                <a:gd name="connsiteX5" fmla="*/ 0 w 1102775"/>
                <a:gd name="connsiteY5" fmla="*/ 43896 h 82299"/>
                <a:gd name="connsiteX6" fmla="*/ 43896 w 1102775"/>
                <a:gd name="connsiteY6" fmla="*/ 82299 h 82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02775" h="82299">
                  <a:moveTo>
                    <a:pt x="43896" y="82299"/>
                  </a:moveTo>
                  <a:lnTo>
                    <a:pt x="1058880" y="82299"/>
                  </a:lnTo>
                  <a:cubicBezTo>
                    <a:pt x="1080828" y="82299"/>
                    <a:pt x="1102775" y="65843"/>
                    <a:pt x="1102775" y="43896"/>
                  </a:cubicBezTo>
                  <a:cubicBezTo>
                    <a:pt x="1102775" y="21948"/>
                    <a:pt x="1086319" y="0"/>
                    <a:pt x="1058880" y="0"/>
                  </a:cubicBezTo>
                  <a:lnTo>
                    <a:pt x="43896" y="0"/>
                  </a:lnTo>
                  <a:cubicBezTo>
                    <a:pt x="21948" y="0"/>
                    <a:pt x="0" y="16456"/>
                    <a:pt x="0" y="43896"/>
                  </a:cubicBezTo>
                  <a:cubicBezTo>
                    <a:pt x="5492" y="60352"/>
                    <a:pt x="21948" y="82299"/>
                    <a:pt x="43896" y="82299"/>
                  </a:cubicBezTo>
                  <a:close/>
                </a:path>
              </a:pathLst>
            </a:custGeom>
            <a:grpFill/>
            <a:ln w="48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27" name="Forma libre: forma 26">
              <a:extLst>
                <a:ext uri="{FF2B5EF4-FFF2-40B4-BE49-F238E27FC236}">
                  <a16:creationId xmlns:a16="http://schemas.microsoft.com/office/drawing/2014/main" id="{E71FEFF8-95DD-4C55-840C-411FCBEA3897}"/>
                </a:ext>
              </a:extLst>
            </p:cNvPr>
            <p:cNvSpPr/>
            <p:nvPr/>
          </p:nvSpPr>
          <p:spPr>
            <a:xfrm>
              <a:off x="2630315" y="4398787"/>
              <a:ext cx="1102775" cy="87791"/>
            </a:xfrm>
            <a:custGeom>
              <a:avLst/>
              <a:gdLst>
                <a:gd name="connsiteX0" fmla="*/ 43896 w 1102775"/>
                <a:gd name="connsiteY0" fmla="*/ 87791 h 87791"/>
                <a:gd name="connsiteX1" fmla="*/ 1058880 w 1102775"/>
                <a:gd name="connsiteY1" fmla="*/ 87791 h 87791"/>
                <a:gd name="connsiteX2" fmla="*/ 1102775 w 1102775"/>
                <a:gd name="connsiteY2" fmla="*/ 43896 h 87791"/>
                <a:gd name="connsiteX3" fmla="*/ 1058880 w 1102775"/>
                <a:gd name="connsiteY3" fmla="*/ 0 h 87791"/>
                <a:gd name="connsiteX4" fmla="*/ 43896 w 1102775"/>
                <a:gd name="connsiteY4" fmla="*/ 19 h 87791"/>
                <a:gd name="connsiteX5" fmla="*/ 0 w 1102775"/>
                <a:gd name="connsiteY5" fmla="*/ 43915 h 87791"/>
                <a:gd name="connsiteX6" fmla="*/ 43896 w 1102775"/>
                <a:gd name="connsiteY6" fmla="*/ 87791 h 87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02775" h="87791">
                  <a:moveTo>
                    <a:pt x="43896" y="87791"/>
                  </a:moveTo>
                  <a:lnTo>
                    <a:pt x="1058880" y="87791"/>
                  </a:lnTo>
                  <a:cubicBezTo>
                    <a:pt x="1080828" y="87791"/>
                    <a:pt x="1102775" y="71335"/>
                    <a:pt x="1102775" y="43896"/>
                  </a:cubicBezTo>
                  <a:cubicBezTo>
                    <a:pt x="1102775" y="21948"/>
                    <a:pt x="1086319" y="0"/>
                    <a:pt x="1058880" y="0"/>
                  </a:cubicBezTo>
                  <a:lnTo>
                    <a:pt x="43896" y="19"/>
                  </a:lnTo>
                  <a:cubicBezTo>
                    <a:pt x="21948" y="19"/>
                    <a:pt x="0" y="16475"/>
                    <a:pt x="0" y="43915"/>
                  </a:cubicBezTo>
                  <a:cubicBezTo>
                    <a:pt x="5492" y="71335"/>
                    <a:pt x="21948" y="87791"/>
                    <a:pt x="43896" y="87791"/>
                  </a:cubicBezTo>
                  <a:close/>
                </a:path>
              </a:pathLst>
            </a:custGeom>
            <a:grpFill/>
            <a:ln w="48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28" name="Forma libre: forma 27">
              <a:extLst>
                <a:ext uri="{FF2B5EF4-FFF2-40B4-BE49-F238E27FC236}">
                  <a16:creationId xmlns:a16="http://schemas.microsoft.com/office/drawing/2014/main" id="{0BF96D28-559C-41AF-9E92-82E37586CC16}"/>
                </a:ext>
              </a:extLst>
            </p:cNvPr>
            <p:cNvSpPr/>
            <p:nvPr/>
          </p:nvSpPr>
          <p:spPr>
            <a:xfrm>
              <a:off x="2630315" y="4607270"/>
              <a:ext cx="1102775" cy="87791"/>
            </a:xfrm>
            <a:custGeom>
              <a:avLst/>
              <a:gdLst>
                <a:gd name="connsiteX0" fmla="*/ 43896 w 1102775"/>
                <a:gd name="connsiteY0" fmla="*/ 87791 h 87791"/>
                <a:gd name="connsiteX1" fmla="*/ 1058880 w 1102775"/>
                <a:gd name="connsiteY1" fmla="*/ 87791 h 87791"/>
                <a:gd name="connsiteX2" fmla="*/ 1102775 w 1102775"/>
                <a:gd name="connsiteY2" fmla="*/ 43896 h 87791"/>
                <a:gd name="connsiteX3" fmla="*/ 1058880 w 1102775"/>
                <a:gd name="connsiteY3" fmla="*/ 0 h 87791"/>
                <a:gd name="connsiteX4" fmla="*/ 43896 w 1102775"/>
                <a:gd name="connsiteY4" fmla="*/ 0 h 87791"/>
                <a:gd name="connsiteX5" fmla="*/ 0 w 1102775"/>
                <a:gd name="connsiteY5" fmla="*/ 43896 h 87791"/>
                <a:gd name="connsiteX6" fmla="*/ 43896 w 1102775"/>
                <a:gd name="connsiteY6" fmla="*/ 87791 h 87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02775" h="87791">
                  <a:moveTo>
                    <a:pt x="43896" y="87791"/>
                  </a:moveTo>
                  <a:lnTo>
                    <a:pt x="1058880" y="87791"/>
                  </a:lnTo>
                  <a:cubicBezTo>
                    <a:pt x="1080828" y="87791"/>
                    <a:pt x="1102775" y="71335"/>
                    <a:pt x="1102775" y="43896"/>
                  </a:cubicBezTo>
                  <a:cubicBezTo>
                    <a:pt x="1102775" y="21948"/>
                    <a:pt x="1086319" y="0"/>
                    <a:pt x="1058880" y="0"/>
                  </a:cubicBezTo>
                  <a:lnTo>
                    <a:pt x="43896" y="0"/>
                  </a:lnTo>
                  <a:cubicBezTo>
                    <a:pt x="21948" y="0"/>
                    <a:pt x="0" y="16456"/>
                    <a:pt x="0" y="43896"/>
                  </a:cubicBezTo>
                  <a:cubicBezTo>
                    <a:pt x="5492" y="65844"/>
                    <a:pt x="21948" y="87791"/>
                    <a:pt x="43896" y="87791"/>
                  </a:cubicBezTo>
                  <a:close/>
                </a:path>
              </a:pathLst>
            </a:custGeom>
            <a:grpFill/>
            <a:ln w="48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29" name="Forma libre: forma 28">
              <a:extLst>
                <a:ext uri="{FF2B5EF4-FFF2-40B4-BE49-F238E27FC236}">
                  <a16:creationId xmlns:a16="http://schemas.microsoft.com/office/drawing/2014/main" id="{6F72A0A2-A3A0-422E-89E5-73C74D636A2E}"/>
                </a:ext>
              </a:extLst>
            </p:cNvPr>
            <p:cNvSpPr/>
            <p:nvPr/>
          </p:nvSpPr>
          <p:spPr>
            <a:xfrm>
              <a:off x="2630315" y="4810267"/>
              <a:ext cx="1102775" cy="87791"/>
            </a:xfrm>
            <a:custGeom>
              <a:avLst/>
              <a:gdLst>
                <a:gd name="connsiteX0" fmla="*/ 43896 w 1102775"/>
                <a:gd name="connsiteY0" fmla="*/ 87791 h 87791"/>
                <a:gd name="connsiteX1" fmla="*/ 1058880 w 1102775"/>
                <a:gd name="connsiteY1" fmla="*/ 87791 h 87791"/>
                <a:gd name="connsiteX2" fmla="*/ 1102775 w 1102775"/>
                <a:gd name="connsiteY2" fmla="*/ 43896 h 87791"/>
                <a:gd name="connsiteX3" fmla="*/ 1058880 w 1102775"/>
                <a:gd name="connsiteY3" fmla="*/ 0 h 87791"/>
                <a:gd name="connsiteX4" fmla="*/ 43896 w 1102775"/>
                <a:gd name="connsiteY4" fmla="*/ 19 h 87791"/>
                <a:gd name="connsiteX5" fmla="*/ 0 w 1102775"/>
                <a:gd name="connsiteY5" fmla="*/ 43915 h 87791"/>
                <a:gd name="connsiteX6" fmla="*/ 43896 w 1102775"/>
                <a:gd name="connsiteY6" fmla="*/ 87791 h 87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02775" h="87791">
                  <a:moveTo>
                    <a:pt x="43896" y="87791"/>
                  </a:moveTo>
                  <a:lnTo>
                    <a:pt x="1058880" y="87791"/>
                  </a:lnTo>
                  <a:cubicBezTo>
                    <a:pt x="1080828" y="87791"/>
                    <a:pt x="1102775" y="71335"/>
                    <a:pt x="1102775" y="43896"/>
                  </a:cubicBezTo>
                  <a:cubicBezTo>
                    <a:pt x="1102775" y="21948"/>
                    <a:pt x="1086319" y="0"/>
                    <a:pt x="1058880" y="0"/>
                  </a:cubicBezTo>
                  <a:lnTo>
                    <a:pt x="43896" y="19"/>
                  </a:lnTo>
                  <a:cubicBezTo>
                    <a:pt x="21948" y="19"/>
                    <a:pt x="0" y="16475"/>
                    <a:pt x="0" y="43915"/>
                  </a:cubicBezTo>
                  <a:cubicBezTo>
                    <a:pt x="5492" y="71336"/>
                    <a:pt x="21948" y="87791"/>
                    <a:pt x="43896" y="87791"/>
                  </a:cubicBezTo>
                  <a:close/>
                </a:path>
              </a:pathLst>
            </a:custGeom>
            <a:grpFill/>
            <a:ln w="48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30" name="Forma libre: forma 29">
              <a:extLst>
                <a:ext uri="{FF2B5EF4-FFF2-40B4-BE49-F238E27FC236}">
                  <a16:creationId xmlns:a16="http://schemas.microsoft.com/office/drawing/2014/main" id="{253860F9-135A-4EC1-B391-990136D6837E}"/>
                </a:ext>
              </a:extLst>
            </p:cNvPr>
            <p:cNvSpPr/>
            <p:nvPr/>
          </p:nvSpPr>
          <p:spPr>
            <a:xfrm>
              <a:off x="2630315" y="5018750"/>
              <a:ext cx="1102775" cy="87791"/>
            </a:xfrm>
            <a:custGeom>
              <a:avLst/>
              <a:gdLst>
                <a:gd name="connsiteX0" fmla="*/ 43896 w 1102775"/>
                <a:gd name="connsiteY0" fmla="*/ 87791 h 87791"/>
                <a:gd name="connsiteX1" fmla="*/ 1058880 w 1102775"/>
                <a:gd name="connsiteY1" fmla="*/ 87791 h 87791"/>
                <a:gd name="connsiteX2" fmla="*/ 1102775 w 1102775"/>
                <a:gd name="connsiteY2" fmla="*/ 43896 h 87791"/>
                <a:gd name="connsiteX3" fmla="*/ 1058880 w 1102775"/>
                <a:gd name="connsiteY3" fmla="*/ 0 h 87791"/>
                <a:gd name="connsiteX4" fmla="*/ 43896 w 1102775"/>
                <a:gd name="connsiteY4" fmla="*/ 0 h 87791"/>
                <a:gd name="connsiteX5" fmla="*/ 0 w 1102775"/>
                <a:gd name="connsiteY5" fmla="*/ 43896 h 87791"/>
                <a:gd name="connsiteX6" fmla="*/ 43896 w 1102775"/>
                <a:gd name="connsiteY6" fmla="*/ 87791 h 87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02775" h="87791">
                  <a:moveTo>
                    <a:pt x="43896" y="87791"/>
                  </a:moveTo>
                  <a:lnTo>
                    <a:pt x="1058880" y="87791"/>
                  </a:lnTo>
                  <a:cubicBezTo>
                    <a:pt x="1080828" y="87791"/>
                    <a:pt x="1102775" y="71335"/>
                    <a:pt x="1102775" y="43896"/>
                  </a:cubicBezTo>
                  <a:cubicBezTo>
                    <a:pt x="1102775" y="21948"/>
                    <a:pt x="1086319" y="0"/>
                    <a:pt x="1058880" y="0"/>
                  </a:cubicBezTo>
                  <a:lnTo>
                    <a:pt x="43896" y="0"/>
                  </a:lnTo>
                  <a:cubicBezTo>
                    <a:pt x="21948" y="0"/>
                    <a:pt x="0" y="16456"/>
                    <a:pt x="0" y="43896"/>
                  </a:cubicBezTo>
                  <a:cubicBezTo>
                    <a:pt x="5492" y="71316"/>
                    <a:pt x="21948" y="87791"/>
                    <a:pt x="43896" y="87791"/>
                  </a:cubicBezTo>
                  <a:close/>
                </a:path>
              </a:pathLst>
            </a:custGeom>
            <a:grpFill/>
            <a:ln w="48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31" name="Forma libre: forma 30">
              <a:extLst>
                <a:ext uri="{FF2B5EF4-FFF2-40B4-BE49-F238E27FC236}">
                  <a16:creationId xmlns:a16="http://schemas.microsoft.com/office/drawing/2014/main" id="{AB8E3CE4-703C-4C93-A838-9A9D29FFB4BD}"/>
                </a:ext>
              </a:extLst>
            </p:cNvPr>
            <p:cNvSpPr/>
            <p:nvPr/>
          </p:nvSpPr>
          <p:spPr>
            <a:xfrm>
              <a:off x="2630310" y="5227238"/>
              <a:ext cx="1102775" cy="87791"/>
            </a:xfrm>
            <a:custGeom>
              <a:avLst/>
              <a:gdLst>
                <a:gd name="connsiteX0" fmla="*/ 1102775 w 1102775"/>
                <a:gd name="connsiteY0" fmla="*/ 43896 h 87791"/>
                <a:gd name="connsiteX1" fmla="*/ 1058880 w 1102775"/>
                <a:gd name="connsiteY1" fmla="*/ 0 h 87791"/>
                <a:gd name="connsiteX2" fmla="*/ 43896 w 1102775"/>
                <a:gd name="connsiteY2" fmla="*/ 0 h 87791"/>
                <a:gd name="connsiteX3" fmla="*/ 0 w 1102775"/>
                <a:gd name="connsiteY3" fmla="*/ 43896 h 87791"/>
                <a:gd name="connsiteX4" fmla="*/ 43896 w 1102775"/>
                <a:gd name="connsiteY4" fmla="*/ 87791 h 87791"/>
                <a:gd name="connsiteX5" fmla="*/ 1058880 w 1102775"/>
                <a:gd name="connsiteY5" fmla="*/ 87791 h 87791"/>
                <a:gd name="connsiteX6" fmla="*/ 1102775 w 1102775"/>
                <a:gd name="connsiteY6" fmla="*/ 43896 h 87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02775" h="87791">
                  <a:moveTo>
                    <a:pt x="1102775" y="43896"/>
                  </a:moveTo>
                  <a:cubicBezTo>
                    <a:pt x="1102775" y="21948"/>
                    <a:pt x="1086319" y="0"/>
                    <a:pt x="1058880" y="0"/>
                  </a:cubicBezTo>
                  <a:lnTo>
                    <a:pt x="43896" y="0"/>
                  </a:lnTo>
                  <a:cubicBezTo>
                    <a:pt x="21948" y="0"/>
                    <a:pt x="0" y="16456"/>
                    <a:pt x="0" y="43896"/>
                  </a:cubicBezTo>
                  <a:cubicBezTo>
                    <a:pt x="0" y="65844"/>
                    <a:pt x="16456" y="87791"/>
                    <a:pt x="43896" y="87791"/>
                  </a:cubicBezTo>
                  <a:lnTo>
                    <a:pt x="1058880" y="87791"/>
                  </a:lnTo>
                  <a:cubicBezTo>
                    <a:pt x="1086319" y="87791"/>
                    <a:pt x="1102775" y="65843"/>
                    <a:pt x="1102775" y="43896"/>
                  </a:cubicBezTo>
                  <a:close/>
                </a:path>
              </a:pathLst>
            </a:custGeom>
            <a:grpFill/>
            <a:ln w="48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11882482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1F6CFB1-B273-46C4-A51D-9E7A8C23B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401EA1E0-7A88-4E73-848C-16262141E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s-E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00A3AD"/>
                </a:solidFill>
                <a:effectLst/>
                <a:uLnTx/>
                <a:uFillTx/>
                <a:latin typeface="Arial Black" charset="0"/>
              </a:rPr>
              <a:t>Model-based</a:t>
            </a:r>
            <a:r>
              <a:rPr kumimoji="0" lang="es-ES" sz="2400" b="1" i="0" u="none" strike="noStrike" kern="1200" cap="none" spc="0" normalizeH="0" baseline="0" noProof="0" dirty="0">
                <a:ln>
                  <a:noFill/>
                </a:ln>
                <a:solidFill>
                  <a:srgbClr val="00A3AD"/>
                </a:solidFill>
                <a:effectLst/>
                <a:uLnTx/>
                <a:uFillTx/>
                <a:latin typeface="Arial Black" charset="0"/>
              </a:rPr>
              <a:t> </a:t>
            </a:r>
            <a:r>
              <a:rPr kumimoji="0" lang="es-E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00A3AD"/>
                </a:solidFill>
                <a:effectLst/>
                <a:uLnTx/>
                <a:uFillTx/>
                <a:latin typeface="Arial Black" charset="0"/>
              </a:rPr>
              <a:t>systems</a:t>
            </a:r>
            <a:r>
              <a:rPr kumimoji="0" lang="es-ES" sz="2400" b="1" i="0" u="none" strike="noStrike" kern="1200" cap="none" spc="0" normalizeH="0" baseline="0" noProof="0" dirty="0">
                <a:ln>
                  <a:noFill/>
                </a:ln>
                <a:solidFill>
                  <a:srgbClr val="00A3AD"/>
                </a:solidFill>
                <a:effectLst/>
                <a:uLnTx/>
                <a:uFillTx/>
                <a:latin typeface="Arial Black" charset="0"/>
              </a:rPr>
              <a:t> </a:t>
            </a:r>
            <a:r>
              <a:rPr kumimoji="0" lang="es-E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00A3AD"/>
                </a:solidFill>
                <a:effectLst/>
                <a:uLnTx/>
                <a:uFillTx/>
                <a:latin typeface="Arial Black" charset="0"/>
              </a:rPr>
              <a:t>engineering</a:t>
            </a:r>
            <a:endParaRPr lang="es-ES" dirty="0"/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D3591743-E0F0-4145-AE42-5AB255F302E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7147" y="1027430"/>
            <a:ext cx="8299939" cy="4812716"/>
          </a:xfrm>
        </p:spPr>
        <p:txBody>
          <a:bodyPr/>
          <a:lstStyle/>
          <a:p>
            <a:pPr marL="0" indent="0" algn="just">
              <a:buNone/>
            </a:pPr>
            <a:r>
              <a:rPr lang="en-GB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The use of models has given rise to Model-Based Systems Engineering (MBSE).</a:t>
            </a:r>
            <a:endParaRPr lang="en-US" dirty="0">
              <a:solidFill>
                <a:schemeClr val="tx1"/>
              </a:solidFill>
              <a:latin typeface="Arial Nova Light" panose="020B0304020202020204" pitchFamily="34" charset="0"/>
            </a:endParaRPr>
          </a:p>
          <a:p>
            <a:pPr>
              <a:buFont typeface="+mj-lt"/>
              <a:buAutoNum type="arabicPeriod"/>
            </a:pPr>
            <a:endParaRPr lang="en-US" i="0" dirty="0">
              <a:solidFill>
                <a:schemeClr val="tx1"/>
              </a:solidFill>
              <a:effectLst/>
              <a:latin typeface="Arial Nova Light" panose="020B0304020202020204" pitchFamily="34" charset="0"/>
            </a:endParaRPr>
          </a:p>
          <a:p>
            <a:pPr marL="0" indent="0">
              <a:buNone/>
            </a:pPr>
            <a:endParaRPr lang="en-US" i="0" dirty="0">
              <a:solidFill>
                <a:srgbClr val="454545"/>
              </a:solidFill>
              <a:effectLst/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A4288F45-3F0C-4D08-951F-12BE6269EE62}"/>
              </a:ext>
            </a:extLst>
          </p:cNvPr>
          <p:cNvSpPr txBox="1"/>
          <p:nvPr/>
        </p:nvSpPr>
        <p:spPr>
          <a:xfrm>
            <a:off x="595356" y="2126572"/>
            <a:ext cx="792804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000" dirty="0">
                <a:latin typeface="Arial Nova Light" panose="020B0304020202020204" pitchFamily="34" charset="0"/>
              </a:rPr>
              <a:t>MBSE = the formal application of </a:t>
            </a:r>
            <a:r>
              <a:rPr lang="en-GB" sz="2000" dirty="0" err="1">
                <a:latin typeface="Arial Nova Light" panose="020B0304020202020204" pitchFamily="34" charset="0"/>
              </a:rPr>
              <a:t>modeling</a:t>
            </a:r>
            <a:r>
              <a:rPr lang="en-GB" sz="2000" dirty="0">
                <a:latin typeface="Arial Nova Light" panose="020B0304020202020204" pitchFamily="34" charset="0"/>
              </a:rPr>
              <a:t> to support requisitioning, design, analysis, verification and validation activities.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056781FE-2504-4F3B-949C-1B54D6C5F0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239" y="3208346"/>
            <a:ext cx="8257847" cy="2785732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C80186DE-9944-4DDE-8765-2F0EB0807D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902" y="3188732"/>
            <a:ext cx="1619250" cy="1057275"/>
          </a:xfrm>
          <a:prstGeom prst="rect">
            <a:avLst/>
          </a:prstGeom>
          <a:ln>
            <a:solidFill>
              <a:srgbClr val="C90026"/>
            </a:solidFill>
          </a:ln>
        </p:spPr>
      </p:pic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id="{AC19EBF2-3660-4386-B82F-192B75391514}"/>
              </a:ext>
            </a:extLst>
          </p:cNvPr>
          <p:cNvCxnSpPr>
            <a:cxnSpLocks/>
            <a:endCxn id="11" idx="1"/>
          </p:cNvCxnSpPr>
          <p:nvPr/>
        </p:nvCxnSpPr>
        <p:spPr>
          <a:xfrm flipV="1">
            <a:off x="2500009" y="3717370"/>
            <a:ext cx="814893" cy="657298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de flecha 17">
            <a:extLst>
              <a:ext uri="{FF2B5EF4-FFF2-40B4-BE49-F238E27FC236}">
                <a16:creationId xmlns:a16="http://schemas.microsoft.com/office/drawing/2014/main" id="{7A22F8C5-133F-46A9-9447-386661918F47}"/>
              </a:ext>
            </a:extLst>
          </p:cNvPr>
          <p:cNvCxnSpPr>
            <a:cxnSpLocks/>
          </p:cNvCxnSpPr>
          <p:nvPr/>
        </p:nvCxnSpPr>
        <p:spPr>
          <a:xfrm flipV="1">
            <a:off x="3044757" y="4246008"/>
            <a:ext cx="505839" cy="460595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de flecha 21">
            <a:extLst>
              <a:ext uri="{FF2B5EF4-FFF2-40B4-BE49-F238E27FC236}">
                <a16:creationId xmlns:a16="http://schemas.microsoft.com/office/drawing/2014/main" id="{A98233EC-35DB-4380-BA67-62D9BA6B5660}"/>
              </a:ext>
            </a:extLst>
          </p:cNvPr>
          <p:cNvCxnSpPr>
            <a:cxnSpLocks/>
          </p:cNvCxnSpPr>
          <p:nvPr/>
        </p:nvCxnSpPr>
        <p:spPr>
          <a:xfrm flipV="1">
            <a:off x="3585047" y="4246008"/>
            <a:ext cx="404407" cy="819324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cto de flecha 23">
            <a:extLst>
              <a:ext uri="{FF2B5EF4-FFF2-40B4-BE49-F238E27FC236}">
                <a16:creationId xmlns:a16="http://schemas.microsoft.com/office/drawing/2014/main" id="{B1E8674C-B177-433E-AB16-916BE8CE50BF}"/>
              </a:ext>
            </a:extLst>
          </p:cNvPr>
          <p:cNvCxnSpPr>
            <a:cxnSpLocks/>
          </p:cNvCxnSpPr>
          <p:nvPr/>
        </p:nvCxnSpPr>
        <p:spPr>
          <a:xfrm flipH="1" flipV="1">
            <a:off x="4357991" y="4265621"/>
            <a:ext cx="576161" cy="810261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cto de flecha 26">
            <a:extLst>
              <a:ext uri="{FF2B5EF4-FFF2-40B4-BE49-F238E27FC236}">
                <a16:creationId xmlns:a16="http://schemas.microsoft.com/office/drawing/2014/main" id="{23005B28-A1FC-421A-AE71-564294748BE0}"/>
              </a:ext>
            </a:extLst>
          </p:cNvPr>
          <p:cNvCxnSpPr>
            <a:cxnSpLocks/>
          </p:cNvCxnSpPr>
          <p:nvPr/>
        </p:nvCxnSpPr>
        <p:spPr>
          <a:xfrm flipH="1" flipV="1">
            <a:off x="4854103" y="4265621"/>
            <a:ext cx="836578" cy="335591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cto de flecha 29">
            <a:extLst>
              <a:ext uri="{FF2B5EF4-FFF2-40B4-BE49-F238E27FC236}">
                <a16:creationId xmlns:a16="http://schemas.microsoft.com/office/drawing/2014/main" id="{13AF7F2F-9A40-4F68-92AC-E70E5BC9F567}"/>
              </a:ext>
            </a:extLst>
          </p:cNvPr>
          <p:cNvCxnSpPr>
            <a:cxnSpLocks/>
            <a:endCxn id="11" idx="3"/>
          </p:cNvCxnSpPr>
          <p:nvPr/>
        </p:nvCxnSpPr>
        <p:spPr>
          <a:xfrm flipH="1" flipV="1">
            <a:off x="4934152" y="3717370"/>
            <a:ext cx="1096997" cy="52742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cto de flecha 33">
            <a:extLst>
              <a:ext uri="{FF2B5EF4-FFF2-40B4-BE49-F238E27FC236}">
                <a16:creationId xmlns:a16="http://schemas.microsoft.com/office/drawing/2014/main" id="{A78D40B7-382A-42E9-AFE7-E8414BAAF281}"/>
              </a:ext>
            </a:extLst>
          </p:cNvPr>
          <p:cNvCxnSpPr>
            <a:cxnSpLocks/>
          </p:cNvCxnSpPr>
          <p:nvPr/>
        </p:nvCxnSpPr>
        <p:spPr>
          <a:xfrm flipH="1" flipV="1">
            <a:off x="4934152" y="3547818"/>
            <a:ext cx="1816844" cy="255834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CuadroTexto 37">
            <a:extLst>
              <a:ext uri="{FF2B5EF4-FFF2-40B4-BE49-F238E27FC236}">
                <a16:creationId xmlns:a16="http://schemas.microsoft.com/office/drawing/2014/main" id="{B3D63C67-3BD6-4E11-88E3-414B21AED79D}"/>
              </a:ext>
            </a:extLst>
          </p:cNvPr>
          <p:cNvSpPr txBox="1"/>
          <p:nvPr/>
        </p:nvSpPr>
        <p:spPr>
          <a:xfrm>
            <a:off x="3738601" y="2830288"/>
            <a:ext cx="12645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latin typeface="Arial Nova Light" panose="020B0304020202020204" pitchFamily="34" charset="0"/>
              </a:rPr>
              <a:t>model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760778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85455C6-CE03-4F93-84FB-D236C15C9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FFBE31DE-C642-42E4-BE7A-7BB045EB4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s-E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00A3AD"/>
                </a:solidFill>
                <a:effectLst/>
                <a:uLnTx/>
                <a:uFillTx/>
                <a:latin typeface="Arial Black" charset="0"/>
              </a:rPr>
              <a:t>Model-based</a:t>
            </a:r>
            <a:r>
              <a:rPr kumimoji="0" lang="es-ES" sz="2400" b="1" i="0" u="none" strike="noStrike" kern="1200" cap="none" spc="0" normalizeH="0" baseline="0" noProof="0" dirty="0">
                <a:ln>
                  <a:noFill/>
                </a:ln>
                <a:solidFill>
                  <a:srgbClr val="00A3AD"/>
                </a:solidFill>
                <a:effectLst/>
                <a:uLnTx/>
                <a:uFillTx/>
                <a:latin typeface="Arial Black" charset="0"/>
              </a:rPr>
              <a:t> </a:t>
            </a:r>
            <a:r>
              <a:rPr kumimoji="0" lang="es-E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00A3AD"/>
                </a:solidFill>
                <a:effectLst/>
                <a:uLnTx/>
                <a:uFillTx/>
                <a:latin typeface="Arial Black" charset="0"/>
              </a:rPr>
              <a:t>systems</a:t>
            </a:r>
            <a:r>
              <a:rPr kumimoji="0" lang="es-ES" sz="2400" b="1" i="0" u="none" strike="noStrike" kern="1200" cap="none" spc="0" normalizeH="0" baseline="0" noProof="0" dirty="0">
                <a:ln>
                  <a:noFill/>
                </a:ln>
                <a:solidFill>
                  <a:srgbClr val="00A3AD"/>
                </a:solidFill>
                <a:effectLst/>
                <a:uLnTx/>
                <a:uFillTx/>
                <a:latin typeface="Arial Black" charset="0"/>
              </a:rPr>
              <a:t> </a:t>
            </a:r>
            <a:r>
              <a:rPr kumimoji="0" lang="es-E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00A3AD"/>
                </a:solidFill>
                <a:effectLst/>
                <a:uLnTx/>
                <a:uFillTx/>
                <a:latin typeface="Arial Black" charset="0"/>
              </a:rPr>
              <a:t>engineering</a:t>
            </a:r>
            <a:endParaRPr lang="es-ES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B6DF6263-B257-4968-AA3D-71BCE5CFAC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25" y="2260123"/>
            <a:ext cx="8771060" cy="3085488"/>
          </a:xfrm>
          <a:prstGeom prst="rect">
            <a:avLst/>
          </a:prstGeom>
        </p:spPr>
      </p:pic>
      <p:sp>
        <p:nvSpPr>
          <p:cNvPr id="6" name="Marcador de contenido 7">
            <a:extLst>
              <a:ext uri="{FF2B5EF4-FFF2-40B4-BE49-F238E27FC236}">
                <a16:creationId xmlns:a16="http://schemas.microsoft.com/office/drawing/2014/main" id="{76E7794C-A8EF-D96B-9CA2-646B1706BFD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7147" y="1294130"/>
            <a:ext cx="8299939" cy="4812716"/>
          </a:xfrm>
        </p:spPr>
        <p:txBody>
          <a:bodyPr/>
          <a:lstStyle/>
          <a:p>
            <a:pPr marL="0" indent="0">
              <a:buNone/>
            </a:pPr>
            <a:r>
              <a:rPr lang="en-GB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How do MATLAB &amp; Simulink help?</a:t>
            </a:r>
            <a:endParaRPr lang="en-US" dirty="0">
              <a:solidFill>
                <a:schemeClr val="tx1"/>
              </a:solidFill>
              <a:latin typeface="Arial Nova Light" panose="020B0304020202020204" pitchFamily="34" charset="0"/>
            </a:endParaRPr>
          </a:p>
          <a:p>
            <a:pPr>
              <a:buFont typeface="+mj-lt"/>
              <a:buAutoNum type="arabicPeriod"/>
            </a:pPr>
            <a:endParaRPr lang="en-US" i="0" dirty="0">
              <a:solidFill>
                <a:schemeClr val="tx1"/>
              </a:solidFill>
              <a:effectLst/>
              <a:latin typeface="Arial Nova Light" panose="020B0304020202020204" pitchFamily="34" charset="0"/>
            </a:endParaRPr>
          </a:p>
          <a:p>
            <a:pPr marL="0" indent="0">
              <a:buNone/>
            </a:pPr>
            <a:endParaRPr lang="en-US" i="0" dirty="0">
              <a:solidFill>
                <a:srgbClr val="454545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289129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388109" y="2754427"/>
            <a:ext cx="3847227" cy="1362075"/>
          </a:xfrm>
        </p:spPr>
        <p:txBody>
          <a:bodyPr>
            <a:normAutofit/>
          </a:bodyPr>
          <a:lstStyle/>
          <a:p>
            <a:r>
              <a:rPr lang="en-US" dirty="0"/>
              <a:t>Curriculum description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7844523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1F6CFB1-B273-46C4-A51D-9E7A8C23B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401EA1E0-7A88-4E73-848C-16262141E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Curriculum description</a:t>
            </a:r>
            <a:endParaRPr lang="es-ES" dirty="0"/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D3591743-E0F0-4145-AE42-5AB255F302E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2031" y="1275347"/>
            <a:ext cx="8579094" cy="5110616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en-GB" sz="2400" dirty="0">
                <a:latin typeface="Arial Nova Light" panose="020B0304020202020204" pitchFamily="34" charset="0"/>
              </a:rPr>
              <a:t>The following modules have been integrated into one subject:</a:t>
            </a:r>
          </a:p>
          <a:p>
            <a:pPr lvl="1">
              <a:lnSpc>
                <a:spcPct val="150000"/>
              </a:lnSpc>
            </a:pPr>
            <a:r>
              <a:rPr lang="en-GB" dirty="0">
                <a:latin typeface="Arial Nova Light" panose="020B0304020202020204" pitchFamily="34" charset="0"/>
              </a:rPr>
              <a:t>Module 1. Introduction to model-based systems engineering.</a:t>
            </a:r>
          </a:p>
          <a:p>
            <a:pPr lvl="1">
              <a:lnSpc>
                <a:spcPct val="150000"/>
              </a:lnSpc>
            </a:pPr>
            <a:r>
              <a:rPr lang="en-GB" dirty="0">
                <a:latin typeface="Arial Nova Light" panose="020B0304020202020204" pitchFamily="34" charset="0"/>
              </a:rPr>
              <a:t>Module 2. Requirements management and writing.</a:t>
            </a:r>
          </a:p>
          <a:p>
            <a:pPr lvl="1">
              <a:lnSpc>
                <a:spcPct val="150000"/>
              </a:lnSpc>
            </a:pPr>
            <a:r>
              <a:rPr lang="en-GB" dirty="0">
                <a:latin typeface="Arial Nova Light" panose="020B0304020202020204" pitchFamily="34" charset="0"/>
              </a:rPr>
              <a:t>Module 3. Management and design of architectures.</a:t>
            </a:r>
          </a:p>
          <a:p>
            <a:pPr lvl="1">
              <a:lnSpc>
                <a:spcPct val="150000"/>
              </a:lnSpc>
            </a:pPr>
            <a:r>
              <a:rPr lang="en-GB" dirty="0">
                <a:latin typeface="Arial Nova Light" panose="020B0304020202020204" pitchFamily="34" charset="0"/>
              </a:rPr>
              <a:t>Module 4. Integration, verification and validation.</a:t>
            </a:r>
          </a:p>
          <a:p>
            <a:pPr>
              <a:lnSpc>
                <a:spcPct val="150000"/>
              </a:lnSpc>
            </a:pPr>
            <a:r>
              <a:rPr lang="en-GB" dirty="0">
                <a:latin typeface="Arial Nova Light" panose="020B0304020202020204" pitchFamily="34" charset="0"/>
              </a:rPr>
              <a:t>Content to be taught in 30 hours.</a:t>
            </a:r>
          </a:p>
          <a:p>
            <a:pPr>
              <a:lnSpc>
                <a:spcPct val="150000"/>
              </a:lnSpc>
            </a:pPr>
            <a:r>
              <a:rPr lang="en-GB" dirty="0">
                <a:latin typeface="Arial Nova Light" panose="020B0304020202020204" pitchFamily="34" charset="0"/>
              </a:rPr>
              <a:t>The didactic material consists of:</a:t>
            </a:r>
          </a:p>
          <a:p>
            <a:pPr lvl="1">
              <a:lnSpc>
                <a:spcPct val="150000"/>
              </a:lnSpc>
            </a:pPr>
            <a:r>
              <a:rPr lang="en-GB" dirty="0">
                <a:latin typeface="Arial Nova Light" panose="020B0304020202020204" pitchFamily="34" charset="0"/>
              </a:rPr>
              <a:t>Presentations on theoretical content.</a:t>
            </a:r>
          </a:p>
          <a:p>
            <a:pPr lvl="1">
              <a:lnSpc>
                <a:spcPct val="150000"/>
              </a:lnSpc>
            </a:pPr>
            <a:r>
              <a:rPr lang="en-GB" dirty="0">
                <a:latin typeface="Arial Nova Light" panose="020B0304020202020204" pitchFamily="34" charset="0"/>
              </a:rPr>
              <a:t>Exercises to do in class.</a:t>
            </a:r>
          </a:p>
          <a:p>
            <a:pPr lvl="1">
              <a:lnSpc>
                <a:spcPct val="150000"/>
              </a:lnSpc>
            </a:pPr>
            <a:r>
              <a:rPr lang="en-GB" dirty="0">
                <a:latin typeface="Arial Nova Light" panose="020B0304020202020204" pitchFamily="34" charset="0"/>
              </a:rPr>
              <a:t>Statements and solutions for practical activities.</a:t>
            </a:r>
            <a:endParaRPr lang="en-US" i="0" dirty="0">
              <a:solidFill>
                <a:srgbClr val="454545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1288760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93F0EE-E5BA-7A5D-7DD6-1A671E1FC0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45C1895-47C8-93CA-0AAB-D94B42164D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868E03FF-50CE-A8EF-AC7E-95BC9B27A4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use this material</a:t>
            </a:r>
            <a:endParaRPr lang="es-ES" dirty="0"/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5994BA6A-F3AD-6522-31EF-4F1732AF156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2031" y="1275347"/>
            <a:ext cx="8579094" cy="5110616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en-GB" sz="2400" dirty="0">
                <a:latin typeface="Arial Nova Light" panose="020B0304020202020204" pitchFamily="34" charset="0"/>
              </a:rPr>
              <a:t>The following modules have been integrated into one subject:</a:t>
            </a:r>
          </a:p>
          <a:p>
            <a:pPr lvl="1">
              <a:lnSpc>
                <a:spcPct val="150000"/>
              </a:lnSpc>
            </a:pPr>
            <a:r>
              <a:rPr lang="en-GB" dirty="0">
                <a:latin typeface="Arial Nova Light" panose="020B0304020202020204" pitchFamily="34" charset="0"/>
              </a:rPr>
              <a:t>Module 1. Introduction to model-based systems engineering.</a:t>
            </a:r>
          </a:p>
          <a:p>
            <a:pPr lvl="1">
              <a:lnSpc>
                <a:spcPct val="150000"/>
              </a:lnSpc>
            </a:pPr>
            <a:r>
              <a:rPr lang="en-GB" dirty="0">
                <a:latin typeface="Arial Nova Light" panose="020B0304020202020204" pitchFamily="34" charset="0"/>
              </a:rPr>
              <a:t>Module 2. Requirements management and writing.</a:t>
            </a:r>
          </a:p>
          <a:p>
            <a:pPr lvl="1">
              <a:lnSpc>
                <a:spcPct val="150000"/>
              </a:lnSpc>
            </a:pPr>
            <a:r>
              <a:rPr lang="en-GB" dirty="0">
                <a:latin typeface="Arial Nova Light" panose="020B0304020202020204" pitchFamily="34" charset="0"/>
              </a:rPr>
              <a:t>Module 3. Management and design of architectures.</a:t>
            </a:r>
          </a:p>
          <a:p>
            <a:pPr lvl="1">
              <a:lnSpc>
                <a:spcPct val="150000"/>
              </a:lnSpc>
            </a:pPr>
            <a:r>
              <a:rPr lang="en-GB" dirty="0">
                <a:latin typeface="Arial Nova Light" panose="020B0304020202020204" pitchFamily="34" charset="0"/>
              </a:rPr>
              <a:t>Module 4. Integration, verification and validation.</a:t>
            </a:r>
          </a:p>
          <a:p>
            <a:pPr>
              <a:lnSpc>
                <a:spcPct val="150000"/>
              </a:lnSpc>
            </a:pPr>
            <a:r>
              <a:rPr lang="en-GB" dirty="0">
                <a:latin typeface="Arial Nova Light" panose="020B0304020202020204" pitchFamily="34" charset="0"/>
              </a:rPr>
              <a:t>Content to be taught in 30 hours.</a:t>
            </a:r>
          </a:p>
          <a:p>
            <a:pPr>
              <a:lnSpc>
                <a:spcPct val="150000"/>
              </a:lnSpc>
            </a:pPr>
            <a:r>
              <a:rPr lang="en-GB" dirty="0">
                <a:latin typeface="Arial Nova Light" panose="020B0304020202020204" pitchFamily="34" charset="0"/>
              </a:rPr>
              <a:t>The didactic material consists of:</a:t>
            </a:r>
          </a:p>
          <a:p>
            <a:pPr lvl="1">
              <a:lnSpc>
                <a:spcPct val="150000"/>
              </a:lnSpc>
            </a:pPr>
            <a:r>
              <a:rPr lang="en-GB" dirty="0">
                <a:latin typeface="Arial Nova Light" panose="020B0304020202020204" pitchFamily="34" charset="0"/>
              </a:rPr>
              <a:t>Presentations on theoretical content.</a:t>
            </a:r>
          </a:p>
          <a:p>
            <a:pPr lvl="1">
              <a:lnSpc>
                <a:spcPct val="150000"/>
              </a:lnSpc>
            </a:pPr>
            <a:r>
              <a:rPr lang="en-GB" dirty="0">
                <a:latin typeface="Arial Nova Light" panose="020B0304020202020204" pitchFamily="34" charset="0"/>
              </a:rPr>
              <a:t>Exercises to do in class.</a:t>
            </a:r>
          </a:p>
          <a:p>
            <a:pPr lvl="1">
              <a:lnSpc>
                <a:spcPct val="150000"/>
              </a:lnSpc>
            </a:pPr>
            <a:r>
              <a:rPr lang="en-GB" dirty="0">
                <a:latin typeface="Arial Nova Light" panose="020B0304020202020204" pitchFamily="34" charset="0"/>
              </a:rPr>
              <a:t>Statements and solutions for practical activities.</a:t>
            </a:r>
            <a:endParaRPr lang="en-US" i="0" dirty="0">
              <a:solidFill>
                <a:srgbClr val="454545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8372369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444646-BF04-C446-491E-B697C4FB18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228CC83-722B-5D20-B9E9-0F3068520F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545681D6-713F-A081-2B45-07C2202E4E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Cómo</a:t>
            </a:r>
            <a:r>
              <a:rPr lang="en-US" dirty="0"/>
              <a:t> </a:t>
            </a:r>
            <a:r>
              <a:rPr lang="en-US" dirty="0" err="1"/>
              <a:t>utilizar</a:t>
            </a:r>
            <a:r>
              <a:rPr lang="en-US" dirty="0"/>
              <a:t> </a:t>
            </a:r>
            <a:r>
              <a:rPr lang="en-US" dirty="0" err="1"/>
              <a:t>este</a:t>
            </a:r>
            <a:r>
              <a:rPr lang="en-US" dirty="0"/>
              <a:t> material</a:t>
            </a:r>
            <a:endParaRPr lang="es-ES" dirty="0"/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F82D8866-7069-7EFE-37AF-6924C44F9E6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2031" y="1275347"/>
            <a:ext cx="8579094" cy="5316372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GB" sz="1600" dirty="0">
                <a:latin typeface="Arial Nova Light" panose="020B0304020202020204" pitchFamily="34" charset="0"/>
              </a:rPr>
              <a:t>The order of the classes follows the life cycle. Each module is taught according to the order of the previous slide (Introduction, requirements, architecture and validation).</a:t>
            </a:r>
          </a:p>
          <a:p>
            <a:pPr>
              <a:lnSpc>
                <a:spcPct val="150000"/>
              </a:lnSpc>
            </a:pPr>
            <a:r>
              <a:rPr lang="en-GB" sz="1600" dirty="0">
                <a:latin typeface="Arial Nova Light" panose="020B0304020202020204" pitchFamily="34" charset="0"/>
              </a:rPr>
              <a:t>There are theoretical presentations to work on the basic concepts:</a:t>
            </a:r>
          </a:p>
          <a:p>
            <a:pPr lvl="1">
              <a:lnSpc>
                <a:spcPct val="150000"/>
              </a:lnSpc>
            </a:pPr>
            <a:r>
              <a:rPr lang="en-GB" sz="1200" dirty="0">
                <a:latin typeface="Arial Nova Light" panose="020B0304020202020204" pitchFamily="34" charset="0"/>
              </a:rPr>
              <a:t>1.1 Fundamentals of Model Based Systems Engineering for Life Cycle Management. (additionally, there is a document with extended information).</a:t>
            </a:r>
          </a:p>
          <a:p>
            <a:pPr lvl="1">
              <a:lnSpc>
                <a:spcPct val="150000"/>
              </a:lnSpc>
            </a:pPr>
            <a:r>
              <a:rPr lang="en-GB" sz="1200" dirty="0">
                <a:latin typeface="Arial Nova Light" panose="020B0304020202020204" pitchFamily="34" charset="0"/>
              </a:rPr>
              <a:t>2.1 Writing requirements</a:t>
            </a:r>
          </a:p>
          <a:p>
            <a:pPr lvl="1">
              <a:lnSpc>
                <a:spcPct val="150000"/>
              </a:lnSpc>
            </a:pPr>
            <a:r>
              <a:rPr lang="en-GB" sz="1200">
                <a:latin typeface="Arial Nova Light" panose="020B0304020202020204" pitchFamily="34" charset="0"/>
              </a:rPr>
              <a:t>3.1 Architecture </a:t>
            </a:r>
            <a:r>
              <a:rPr lang="en-GB" sz="1200" dirty="0">
                <a:latin typeface="Arial Nova Light" panose="020B0304020202020204" pitchFamily="34" charset="0"/>
              </a:rPr>
              <a:t>management</a:t>
            </a:r>
          </a:p>
          <a:p>
            <a:pPr>
              <a:lnSpc>
                <a:spcPct val="150000"/>
              </a:lnSpc>
            </a:pPr>
            <a:r>
              <a:rPr lang="en-GB" sz="1600" dirty="0">
                <a:latin typeface="Arial Nova Light" panose="020B0304020202020204" pitchFamily="34" charset="0"/>
              </a:rPr>
              <a:t>There are practical presentations that are combined with the MATLAB project to practice with the different tools:</a:t>
            </a:r>
          </a:p>
          <a:p>
            <a:pPr lvl="1">
              <a:lnSpc>
                <a:spcPct val="150000"/>
              </a:lnSpc>
            </a:pPr>
            <a:r>
              <a:rPr lang="en-GB" sz="1200" dirty="0">
                <a:latin typeface="Arial Nova Light" panose="020B0304020202020204" pitchFamily="34" charset="0"/>
              </a:rPr>
              <a:t>2.2 Requirements management in MATLAB</a:t>
            </a:r>
          </a:p>
          <a:p>
            <a:pPr lvl="1">
              <a:lnSpc>
                <a:spcPct val="150000"/>
              </a:lnSpc>
            </a:pPr>
            <a:r>
              <a:rPr lang="en-GB" sz="1200" dirty="0">
                <a:latin typeface="Arial Nova Light" panose="020B0304020202020204" pitchFamily="34" charset="0"/>
              </a:rPr>
              <a:t>3.2 Architecture management in MATLAB</a:t>
            </a:r>
          </a:p>
          <a:p>
            <a:pPr lvl="1">
              <a:lnSpc>
                <a:spcPct val="150000"/>
              </a:lnSpc>
            </a:pPr>
            <a:r>
              <a:rPr lang="en-GB" sz="1200" dirty="0">
                <a:latin typeface="Arial Nova Light" panose="020B0304020202020204" pitchFamily="34" charset="0"/>
              </a:rPr>
              <a:t>4.1 Verification and Validation in MATLAB</a:t>
            </a:r>
          </a:p>
          <a:p>
            <a:pPr>
              <a:lnSpc>
                <a:spcPct val="150000"/>
              </a:lnSpc>
            </a:pPr>
            <a:r>
              <a:rPr lang="en-GB" sz="1600" dirty="0">
                <a:latin typeface="Arial Nova Light" panose="020B0304020202020204" pitchFamily="34" charset="0"/>
              </a:rPr>
              <a:t>The idea is that the teachers first give the theoretical presentations and then go on to practice with the MATLAB tools.</a:t>
            </a:r>
          </a:p>
        </p:txBody>
      </p:sp>
    </p:spTree>
    <p:extLst>
      <p:ext uri="{BB962C8B-B14F-4D97-AF65-F5344CB8AC3E}">
        <p14:creationId xmlns:p14="http://schemas.microsoft.com/office/powerpoint/2010/main" val="38285972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401EA1E0-7A88-4E73-848C-16262141E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Module 2. </a:t>
            </a:r>
            <a:r>
              <a:rPr lang="es-ES" dirty="0" err="1"/>
              <a:t>Requirements</a:t>
            </a:r>
            <a:endParaRPr lang="es-ES" dirty="0"/>
          </a:p>
        </p:txBody>
      </p:sp>
      <p:sp>
        <p:nvSpPr>
          <p:cNvPr id="9" name="Marcador de contenido 8">
            <a:extLst>
              <a:ext uri="{FF2B5EF4-FFF2-40B4-BE49-F238E27FC236}">
                <a16:creationId xmlns:a16="http://schemas.microsoft.com/office/drawing/2014/main" id="{3CC0A739-B1BC-4A03-48EF-3119C91B55C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2031" y="1275347"/>
            <a:ext cx="8822453" cy="4812716"/>
          </a:xfrm>
        </p:spPr>
        <p:txBody>
          <a:bodyPr/>
          <a:lstStyle/>
          <a:p>
            <a:pPr marL="0" indent="0">
              <a:buNone/>
            </a:pPr>
            <a:r>
              <a:rPr lang="en-GB" dirty="0">
                <a:latin typeface="Arial Nova Light" panose="020B0304020202020204" pitchFamily="34" charset="0"/>
              </a:rPr>
              <a:t>Objective 1: Establish the characteristics of a good requirement.</a:t>
            </a:r>
            <a:endParaRPr lang="es-ES" dirty="0">
              <a:latin typeface="Arial Nova Light" panose="020B0304020202020204" pitchFamily="34" charset="0"/>
            </a:endParaRPr>
          </a:p>
        </p:txBody>
      </p:sp>
      <p:grpSp>
        <p:nvGrpSpPr>
          <p:cNvPr id="2" name="Grupo 1">
            <a:extLst>
              <a:ext uri="{FF2B5EF4-FFF2-40B4-BE49-F238E27FC236}">
                <a16:creationId xmlns:a16="http://schemas.microsoft.com/office/drawing/2014/main" id="{711560CB-F03E-A8CD-AE18-0C3C9BA53E9E}"/>
              </a:ext>
            </a:extLst>
          </p:cNvPr>
          <p:cNvGrpSpPr/>
          <p:nvPr/>
        </p:nvGrpSpPr>
        <p:grpSpPr>
          <a:xfrm>
            <a:off x="1791966" y="1885479"/>
            <a:ext cx="1982638" cy="968833"/>
            <a:chOff x="1702871" y="514"/>
            <a:chExt cx="1063485" cy="531742"/>
          </a:xfrm>
        </p:grpSpPr>
        <p:sp>
          <p:nvSpPr>
            <p:cNvPr id="4" name="Rectángulo: esquinas redondeadas 3">
              <a:extLst>
                <a:ext uri="{FF2B5EF4-FFF2-40B4-BE49-F238E27FC236}">
                  <a16:creationId xmlns:a16="http://schemas.microsoft.com/office/drawing/2014/main" id="{B71C89C2-4C6C-9A6B-7FC2-D174FA2A43D7}"/>
                </a:ext>
              </a:extLst>
            </p:cNvPr>
            <p:cNvSpPr/>
            <p:nvPr/>
          </p:nvSpPr>
          <p:spPr>
            <a:xfrm>
              <a:off x="1702871" y="514"/>
              <a:ext cx="1063485" cy="531742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6" name="Rectángulo: esquinas redondeadas 4">
              <a:extLst>
                <a:ext uri="{FF2B5EF4-FFF2-40B4-BE49-F238E27FC236}">
                  <a16:creationId xmlns:a16="http://schemas.microsoft.com/office/drawing/2014/main" id="{32005FB2-7B9B-7A6B-EF5D-E3E8D86A5F1C}"/>
                </a:ext>
              </a:extLst>
            </p:cNvPr>
            <p:cNvSpPr txBox="1"/>
            <p:nvPr/>
          </p:nvSpPr>
          <p:spPr>
            <a:xfrm>
              <a:off x="1718445" y="16088"/>
              <a:ext cx="1032337" cy="50059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s-ES" sz="2400" kern="1200" dirty="0" err="1"/>
                <a:t>Feasible</a:t>
              </a:r>
              <a:endParaRPr lang="es-ES" sz="2400" kern="1200" dirty="0"/>
            </a:p>
          </p:txBody>
        </p:sp>
      </p:grpSp>
      <p:grpSp>
        <p:nvGrpSpPr>
          <p:cNvPr id="7" name="Grupo 6">
            <a:extLst>
              <a:ext uri="{FF2B5EF4-FFF2-40B4-BE49-F238E27FC236}">
                <a16:creationId xmlns:a16="http://schemas.microsoft.com/office/drawing/2014/main" id="{47656D28-F690-771B-A356-028AF0EA7B91}"/>
              </a:ext>
            </a:extLst>
          </p:cNvPr>
          <p:cNvGrpSpPr/>
          <p:nvPr/>
        </p:nvGrpSpPr>
        <p:grpSpPr>
          <a:xfrm>
            <a:off x="5256968" y="1913855"/>
            <a:ext cx="1982638" cy="968833"/>
            <a:chOff x="1702871" y="612018"/>
            <a:chExt cx="1063485" cy="531742"/>
          </a:xfrm>
        </p:grpSpPr>
        <p:sp>
          <p:nvSpPr>
            <p:cNvPr id="8" name="Rectángulo: esquinas redondeadas 7">
              <a:extLst>
                <a:ext uri="{FF2B5EF4-FFF2-40B4-BE49-F238E27FC236}">
                  <a16:creationId xmlns:a16="http://schemas.microsoft.com/office/drawing/2014/main" id="{175EF303-E6D1-9527-16A1-B26F9A5CE99C}"/>
                </a:ext>
              </a:extLst>
            </p:cNvPr>
            <p:cNvSpPr/>
            <p:nvPr/>
          </p:nvSpPr>
          <p:spPr>
            <a:xfrm>
              <a:off x="1702871" y="612018"/>
              <a:ext cx="1063485" cy="531742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10" name="Rectángulo: esquinas redondeadas 6">
              <a:extLst>
                <a:ext uri="{FF2B5EF4-FFF2-40B4-BE49-F238E27FC236}">
                  <a16:creationId xmlns:a16="http://schemas.microsoft.com/office/drawing/2014/main" id="{E8645FB6-E646-4269-55F7-C09BC596797E}"/>
                </a:ext>
              </a:extLst>
            </p:cNvPr>
            <p:cNvSpPr txBox="1"/>
            <p:nvPr/>
          </p:nvSpPr>
          <p:spPr>
            <a:xfrm>
              <a:off x="1718445" y="627592"/>
              <a:ext cx="1032337" cy="50059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s-ES" sz="2400" kern="1200" dirty="0" err="1"/>
                <a:t>Verifiable</a:t>
              </a:r>
              <a:endParaRPr lang="es-ES" sz="2400" kern="1200" dirty="0"/>
            </a:p>
          </p:txBody>
        </p:sp>
      </p:grpSp>
      <p:grpSp>
        <p:nvGrpSpPr>
          <p:cNvPr id="11" name="Grupo 10">
            <a:extLst>
              <a:ext uri="{FF2B5EF4-FFF2-40B4-BE49-F238E27FC236}">
                <a16:creationId xmlns:a16="http://schemas.microsoft.com/office/drawing/2014/main" id="{27A3E63A-DC28-97EB-F5B2-DF4786E38C46}"/>
              </a:ext>
            </a:extLst>
          </p:cNvPr>
          <p:cNvGrpSpPr/>
          <p:nvPr/>
        </p:nvGrpSpPr>
        <p:grpSpPr>
          <a:xfrm>
            <a:off x="1789852" y="2898978"/>
            <a:ext cx="1982638" cy="968833"/>
            <a:chOff x="1702871" y="1223522"/>
            <a:chExt cx="1063485" cy="531742"/>
          </a:xfrm>
        </p:grpSpPr>
        <p:sp>
          <p:nvSpPr>
            <p:cNvPr id="12" name="Rectángulo: esquinas redondeadas 11">
              <a:extLst>
                <a:ext uri="{FF2B5EF4-FFF2-40B4-BE49-F238E27FC236}">
                  <a16:creationId xmlns:a16="http://schemas.microsoft.com/office/drawing/2014/main" id="{09C58E8E-9A0D-931D-B298-AC4205D15220}"/>
                </a:ext>
              </a:extLst>
            </p:cNvPr>
            <p:cNvSpPr/>
            <p:nvPr/>
          </p:nvSpPr>
          <p:spPr>
            <a:xfrm>
              <a:off x="1702871" y="1223522"/>
              <a:ext cx="1063485" cy="531742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13" name="Rectángulo: esquinas redondeadas 8">
              <a:extLst>
                <a:ext uri="{FF2B5EF4-FFF2-40B4-BE49-F238E27FC236}">
                  <a16:creationId xmlns:a16="http://schemas.microsoft.com/office/drawing/2014/main" id="{17FCD56D-07D5-B598-DEB2-4DD3A0F4437B}"/>
                </a:ext>
              </a:extLst>
            </p:cNvPr>
            <p:cNvSpPr txBox="1"/>
            <p:nvPr/>
          </p:nvSpPr>
          <p:spPr>
            <a:xfrm>
              <a:off x="1718445" y="1239096"/>
              <a:ext cx="1032337" cy="50059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s-ES" sz="2400" kern="1200" dirty="0"/>
                <a:t>Non </a:t>
              </a:r>
              <a:r>
                <a:rPr lang="es-ES" sz="2400" kern="1200" dirty="0" err="1"/>
                <a:t>ambiguous</a:t>
              </a:r>
              <a:endParaRPr lang="es-ES" sz="2400" kern="1200" dirty="0"/>
            </a:p>
          </p:txBody>
        </p:sp>
      </p:grpSp>
      <p:grpSp>
        <p:nvGrpSpPr>
          <p:cNvPr id="14" name="Grupo 13">
            <a:extLst>
              <a:ext uri="{FF2B5EF4-FFF2-40B4-BE49-F238E27FC236}">
                <a16:creationId xmlns:a16="http://schemas.microsoft.com/office/drawing/2014/main" id="{8BE1E570-1A05-4BB5-8443-4DBA0F4B98BB}"/>
              </a:ext>
            </a:extLst>
          </p:cNvPr>
          <p:cNvGrpSpPr/>
          <p:nvPr/>
        </p:nvGrpSpPr>
        <p:grpSpPr>
          <a:xfrm>
            <a:off x="5286002" y="2898978"/>
            <a:ext cx="1982638" cy="968833"/>
            <a:chOff x="1702871" y="1835026"/>
            <a:chExt cx="1063485" cy="531742"/>
          </a:xfrm>
        </p:grpSpPr>
        <p:sp>
          <p:nvSpPr>
            <p:cNvPr id="15" name="Rectángulo: esquinas redondeadas 14">
              <a:extLst>
                <a:ext uri="{FF2B5EF4-FFF2-40B4-BE49-F238E27FC236}">
                  <a16:creationId xmlns:a16="http://schemas.microsoft.com/office/drawing/2014/main" id="{8024413F-1175-D2C3-66B3-BA74138D5170}"/>
                </a:ext>
              </a:extLst>
            </p:cNvPr>
            <p:cNvSpPr/>
            <p:nvPr/>
          </p:nvSpPr>
          <p:spPr>
            <a:xfrm>
              <a:off x="1702871" y="1835026"/>
              <a:ext cx="1063485" cy="531742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20" name="Rectángulo: esquinas redondeadas 10">
              <a:extLst>
                <a:ext uri="{FF2B5EF4-FFF2-40B4-BE49-F238E27FC236}">
                  <a16:creationId xmlns:a16="http://schemas.microsoft.com/office/drawing/2014/main" id="{13DACEB9-7A1B-5B9D-A8EF-622FE03AD5A1}"/>
                </a:ext>
              </a:extLst>
            </p:cNvPr>
            <p:cNvSpPr txBox="1"/>
            <p:nvPr/>
          </p:nvSpPr>
          <p:spPr>
            <a:xfrm>
              <a:off x="1718445" y="1850600"/>
              <a:ext cx="1032337" cy="50059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s-ES" sz="2400" dirty="0"/>
                <a:t>Clear</a:t>
              </a:r>
              <a:endParaRPr lang="es-ES" sz="2400" kern="1200" dirty="0"/>
            </a:p>
          </p:txBody>
        </p:sp>
      </p:grpSp>
      <p:grpSp>
        <p:nvGrpSpPr>
          <p:cNvPr id="21" name="Grupo 20">
            <a:extLst>
              <a:ext uri="{FF2B5EF4-FFF2-40B4-BE49-F238E27FC236}">
                <a16:creationId xmlns:a16="http://schemas.microsoft.com/office/drawing/2014/main" id="{19BEAE7A-0881-1032-D04A-1F7E42D66DF9}"/>
              </a:ext>
            </a:extLst>
          </p:cNvPr>
          <p:cNvGrpSpPr/>
          <p:nvPr/>
        </p:nvGrpSpPr>
        <p:grpSpPr>
          <a:xfrm>
            <a:off x="1789851" y="3908121"/>
            <a:ext cx="1982638" cy="968833"/>
            <a:chOff x="1702871" y="2446530"/>
            <a:chExt cx="1063485" cy="531742"/>
          </a:xfrm>
        </p:grpSpPr>
        <p:sp>
          <p:nvSpPr>
            <p:cNvPr id="22" name="Rectángulo: esquinas redondeadas 21">
              <a:extLst>
                <a:ext uri="{FF2B5EF4-FFF2-40B4-BE49-F238E27FC236}">
                  <a16:creationId xmlns:a16="http://schemas.microsoft.com/office/drawing/2014/main" id="{DA932AF3-7411-B034-E01D-E9433D34699A}"/>
                </a:ext>
              </a:extLst>
            </p:cNvPr>
            <p:cNvSpPr/>
            <p:nvPr/>
          </p:nvSpPr>
          <p:spPr>
            <a:xfrm>
              <a:off x="1702871" y="2446530"/>
              <a:ext cx="1063485" cy="531742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23" name="Rectángulo: esquinas redondeadas 12">
              <a:extLst>
                <a:ext uri="{FF2B5EF4-FFF2-40B4-BE49-F238E27FC236}">
                  <a16:creationId xmlns:a16="http://schemas.microsoft.com/office/drawing/2014/main" id="{D2D96CE5-9224-A9A5-0F10-F33A1FD0E661}"/>
                </a:ext>
              </a:extLst>
            </p:cNvPr>
            <p:cNvSpPr txBox="1"/>
            <p:nvPr/>
          </p:nvSpPr>
          <p:spPr>
            <a:xfrm>
              <a:off x="1718445" y="2462104"/>
              <a:ext cx="1032337" cy="50059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s-ES" sz="2400" kern="1200" dirty="0" err="1"/>
                <a:t>Atomic</a:t>
              </a:r>
              <a:endParaRPr lang="es-ES" sz="2400" kern="1200" dirty="0"/>
            </a:p>
          </p:txBody>
        </p:sp>
      </p:grpSp>
      <p:grpSp>
        <p:nvGrpSpPr>
          <p:cNvPr id="24" name="Grupo 23">
            <a:extLst>
              <a:ext uri="{FF2B5EF4-FFF2-40B4-BE49-F238E27FC236}">
                <a16:creationId xmlns:a16="http://schemas.microsoft.com/office/drawing/2014/main" id="{1914E1E2-750A-B20E-277F-0565F68C1F3B}"/>
              </a:ext>
            </a:extLst>
          </p:cNvPr>
          <p:cNvGrpSpPr/>
          <p:nvPr/>
        </p:nvGrpSpPr>
        <p:grpSpPr>
          <a:xfrm>
            <a:off x="5286000" y="3890384"/>
            <a:ext cx="1982638" cy="968833"/>
            <a:chOff x="1702871" y="3058034"/>
            <a:chExt cx="1063485" cy="531742"/>
          </a:xfrm>
        </p:grpSpPr>
        <p:sp>
          <p:nvSpPr>
            <p:cNvPr id="25" name="Rectángulo: esquinas redondeadas 24">
              <a:extLst>
                <a:ext uri="{FF2B5EF4-FFF2-40B4-BE49-F238E27FC236}">
                  <a16:creationId xmlns:a16="http://schemas.microsoft.com/office/drawing/2014/main" id="{5B395121-B586-B633-5798-CE2E53E44996}"/>
                </a:ext>
              </a:extLst>
            </p:cNvPr>
            <p:cNvSpPr/>
            <p:nvPr/>
          </p:nvSpPr>
          <p:spPr>
            <a:xfrm>
              <a:off x="1702871" y="3058034"/>
              <a:ext cx="1063485" cy="531742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26" name="Rectángulo: esquinas redondeadas 14">
              <a:extLst>
                <a:ext uri="{FF2B5EF4-FFF2-40B4-BE49-F238E27FC236}">
                  <a16:creationId xmlns:a16="http://schemas.microsoft.com/office/drawing/2014/main" id="{FABD6726-529C-7F4B-A182-5E425999807E}"/>
                </a:ext>
              </a:extLst>
            </p:cNvPr>
            <p:cNvSpPr txBox="1"/>
            <p:nvPr/>
          </p:nvSpPr>
          <p:spPr>
            <a:xfrm>
              <a:off x="1718445" y="3073608"/>
              <a:ext cx="1032337" cy="50059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s-ES" sz="2400" kern="1200" dirty="0"/>
                <a:t>Legal</a:t>
              </a:r>
            </a:p>
          </p:txBody>
        </p:sp>
      </p:grpSp>
      <p:grpSp>
        <p:nvGrpSpPr>
          <p:cNvPr id="27" name="Grupo 26">
            <a:extLst>
              <a:ext uri="{FF2B5EF4-FFF2-40B4-BE49-F238E27FC236}">
                <a16:creationId xmlns:a16="http://schemas.microsoft.com/office/drawing/2014/main" id="{D7D78747-6148-AD23-EA9F-3578A03D12E1}"/>
              </a:ext>
            </a:extLst>
          </p:cNvPr>
          <p:cNvGrpSpPr/>
          <p:nvPr/>
        </p:nvGrpSpPr>
        <p:grpSpPr>
          <a:xfrm>
            <a:off x="1791966" y="4905330"/>
            <a:ext cx="1982638" cy="968833"/>
            <a:chOff x="1702871" y="3669538"/>
            <a:chExt cx="1063485" cy="531742"/>
          </a:xfrm>
        </p:grpSpPr>
        <p:sp>
          <p:nvSpPr>
            <p:cNvPr id="28" name="Rectángulo: esquinas redondeadas 27">
              <a:extLst>
                <a:ext uri="{FF2B5EF4-FFF2-40B4-BE49-F238E27FC236}">
                  <a16:creationId xmlns:a16="http://schemas.microsoft.com/office/drawing/2014/main" id="{EB6F3744-80B9-EE20-8EA3-E1CDCC239699}"/>
                </a:ext>
              </a:extLst>
            </p:cNvPr>
            <p:cNvSpPr/>
            <p:nvPr/>
          </p:nvSpPr>
          <p:spPr>
            <a:xfrm>
              <a:off x="1702871" y="3669538"/>
              <a:ext cx="1063485" cy="531742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29" name="Rectángulo: esquinas redondeadas 16">
              <a:extLst>
                <a:ext uri="{FF2B5EF4-FFF2-40B4-BE49-F238E27FC236}">
                  <a16:creationId xmlns:a16="http://schemas.microsoft.com/office/drawing/2014/main" id="{261AA431-EFB5-CA1F-FEB0-4F96CAD85D38}"/>
                </a:ext>
              </a:extLst>
            </p:cNvPr>
            <p:cNvSpPr txBox="1"/>
            <p:nvPr/>
          </p:nvSpPr>
          <p:spPr>
            <a:xfrm>
              <a:off x="1718445" y="3685112"/>
              <a:ext cx="1032337" cy="50059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s-ES" sz="2400" kern="1200" dirty="0" err="1"/>
                <a:t>Abstract</a:t>
              </a:r>
              <a:endParaRPr lang="es-ES" sz="2400" kern="1200" dirty="0"/>
            </a:p>
          </p:txBody>
        </p:sp>
      </p:grpSp>
      <p:grpSp>
        <p:nvGrpSpPr>
          <p:cNvPr id="30" name="Grupo 29">
            <a:extLst>
              <a:ext uri="{FF2B5EF4-FFF2-40B4-BE49-F238E27FC236}">
                <a16:creationId xmlns:a16="http://schemas.microsoft.com/office/drawing/2014/main" id="{37A6458E-3F96-464E-D0D0-F616FD59C7AC}"/>
              </a:ext>
            </a:extLst>
          </p:cNvPr>
          <p:cNvGrpSpPr/>
          <p:nvPr/>
        </p:nvGrpSpPr>
        <p:grpSpPr>
          <a:xfrm>
            <a:off x="5315034" y="4905330"/>
            <a:ext cx="1982638" cy="968833"/>
            <a:chOff x="1702871" y="4281043"/>
            <a:chExt cx="1063485" cy="531742"/>
          </a:xfrm>
        </p:grpSpPr>
        <p:sp>
          <p:nvSpPr>
            <p:cNvPr id="31" name="Rectángulo: esquinas redondeadas 30">
              <a:extLst>
                <a:ext uri="{FF2B5EF4-FFF2-40B4-BE49-F238E27FC236}">
                  <a16:creationId xmlns:a16="http://schemas.microsoft.com/office/drawing/2014/main" id="{55C1C616-9C39-1C7F-60CC-55132D63DE69}"/>
                </a:ext>
              </a:extLst>
            </p:cNvPr>
            <p:cNvSpPr/>
            <p:nvPr/>
          </p:nvSpPr>
          <p:spPr>
            <a:xfrm>
              <a:off x="1702871" y="4281043"/>
              <a:ext cx="1063485" cy="531742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32" name="Rectángulo: esquinas redondeadas 18">
              <a:extLst>
                <a:ext uri="{FF2B5EF4-FFF2-40B4-BE49-F238E27FC236}">
                  <a16:creationId xmlns:a16="http://schemas.microsoft.com/office/drawing/2014/main" id="{7CDFFEC2-D9B0-BD14-3A16-9637B0FC3F80}"/>
                </a:ext>
              </a:extLst>
            </p:cNvPr>
            <p:cNvSpPr txBox="1"/>
            <p:nvPr/>
          </p:nvSpPr>
          <p:spPr>
            <a:xfrm>
              <a:off x="1718445" y="4296617"/>
              <a:ext cx="1032337" cy="50059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s-ES" sz="2400" kern="1200" dirty="0"/>
                <a:t>Complete</a:t>
              </a:r>
            </a:p>
          </p:txBody>
        </p:sp>
      </p:grpSp>
      <p:sp>
        <p:nvSpPr>
          <p:cNvPr id="33" name="Marcador de número de diapositiva 32">
            <a:extLst>
              <a:ext uri="{FF2B5EF4-FFF2-40B4-BE49-F238E27FC236}">
                <a16:creationId xmlns:a16="http://schemas.microsoft.com/office/drawing/2014/main" id="{41A126BF-1420-094C-24CF-F4780B112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79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FD4889C6-9F92-BDCF-E230-0D522284F39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>
                <a:latin typeface="Arial Nova Light" panose="020B0304020202020204" pitchFamily="34" charset="0"/>
              </a:rPr>
              <a:t>Objective 2: Establish a process for writing requirements.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1F6CFB1-B273-46C4-A51D-9E7A8C23B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401EA1E0-7A88-4E73-848C-16262141E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Module 2. </a:t>
            </a:r>
            <a:r>
              <a:rPr lang="es-ES" dirty="0" err="1"/>
              <a:t>Requirements</a:t>
            </a:r>
            <a:endParaRPr lang="es-ES" dirty="0"/>
          </a:p>
        </p:txBody>
      </p:sp>
      <p:graphicFrame>
        <p:nvGraphicFramePr>
          <p:cNvPr id="20" name="Diagrama 19">
            <a:extLst>
              <a:ext uri="{FF2B5EF4-FFF2-40B4-BE49-F238E27FC236}">
                <a16:creationId xmlns:a16="http://schemas.microsoft.com/office/drawing/2014/main" id="{4D26ED7A-F533-7215-A904-7519E48AAC6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45832981"/>
              </p:ext>
            </p:extLst>
          </p:nvPr>
        </p:nvGraphicFramePr>
        <p:xfrm>
          <a:off x="571559" y="2155224"/>
          <a:ext cx="2609849" cy="39949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8" name="Imagen 7">
            <a:extLst>
              <a:ext uri="{FF2B5EF4-FFF2-40B4-BE49-F238E27FC236}">
                <a16:creationId xmlns:a16="http://schemas.microsoft.com/office/drawing/2014/main" id="{9767B55D-ED9F-E361-E561-AF723675768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6181" y="2854768"/>
            <a:ext cx="3734435" cy="25958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ADC61AD6-6DAC-5E6D-EE9A-1A35EB6ED272}"/>
              </a:ext>
            </a:extLst>
          </p:cNvPr>
          <p:cNvCxnSpPr>
            <a:cxnSpLocks/>
          </p:cNvCxnSpPr>
          <p:nvPr/>
        </p:nvCxnSpPr>
        <p:spPr>
          <a:xfrm>
            <a:off x="3125072" y="2482303"/>
            <a:ext cx="1581109" cy="86379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Imagen 11">
            <a:extLst>
              <a:ext uri="{FF2B5EF4-FFF2-40B4-BE49-F238E27FC236}">
                <a16:creationId xmlns:a16="http://schemas.microsoft.com/office/drawing/2014/main" id="{9ED53E2D-9A87-D965-2C1D-572E8A84362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7751" y="2341170"/>
            <a:ext cx="5385089" cy="33484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3573D560-3A8A-D8AA-C7CF-3929EC8FEB04}"/>
              </a:ext>
            </a:extLst>
          </p:cNvPr>
          <p:cNvCxnSpPr>
            <a:cxnSpLocks/>
          </p:cNvCxnSpPr>
          <p:nvPr/>
        </p:nvCxnSpPr>
        <p:spPr>
          <a:xfrm>
            <a:off x="3181408" y="3611922"/>
            <a:ext cx="1832719" cy="54809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2" name="Imagen 51">
            <a:extLst>
              <a:ext uri="{FF2B5EF4-FFF2-40B4-BE49-F238E27FC236}">
                <a16:creationId xmlns:a16="http://schemas.microsoft.com/office/drawing/2014/main" id="{0DA4D0D2-646D-B953-5811-D71ECD7C606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52007" y="2222189"/>
            <a:ext cx="4251905" cy="3347581"/>
          </a:xfrm>
          <a:prstGeom prst="rect">
            <a:avLst/>
          </a:prstGeom>
        </p:spPr>
      </p:pic>
      <p:cxnSp>
        <p:nvCxnSpPr>
          <p:cNvPr id="53" name="Conector recto de flecha 52">
            <a:extLst>
              <a:ext uri="{FF2B5EF4-FFF2-40B4-BE49-F238E27FC236}">
                <a16:creationId xmlns:a16="http://schemas.microsoft.com/office/drawing/2014/main" id="{5971F03F-700A-1655-2B08-1EAE9DBA8E17}"/>
              </a:ext>
            </a:extLst>
          </p:cNvPr>
          <p:cNvCxnSpPr>
            <a:cxnSpLocks/>
          </p:cNvCxnSpPr>
          <p:nvPr/>
        </p:nvCxnSpPr>
        <p:spPr>
          <a:xfrm flipV="1">
            <a:off x="3125072" y="4440568"/>
            <a:ext cx="1446928" cy="25600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6" name="Imagen 55">
            <a:extLst>
              <a:ext uri="{FF2B5EF4-FFF2-40B4-BE49-F238E27FC236}">
                <a16:creationId xmlns:a16="http://schemas.microsoft.com/office/drawing/2014/main" id="{7AA5294D-7698-990C-9CF0-7E03819C7D3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06807" y="2651454"/>
            <a:ext cx="5571904" cy="2727911"/>
          </a:xfrm>
          <a:prstGeom prst="rect">
            <a:avLst/>
          </a:prstGeom>
        </p:spPr>
      </p:pic>
      <p:cxnSp>
        <p:nvCxnSpPr>
          <p:cNvPr id="58" name="Conector recto de flecha 57">
            <a:extLst>
              <a:ext uri="{FF2B5EF4-FFF2-40B4-BE49-F238E27FC236}">
                <a16:creationId xmlns:a16="http://schemas.microsoft.com/office/drawing/2014/main" id="{EEF1EC86-0499-5C08-9EC5-A17F1766A0E7}"/>
              </a:ext>
            </a:extLst>
          </p:cNvPr>
          <p:cNvCxnSpPr>
            <a:cxnSpLocks/>
          </p:cNvCxnSpPr>
          <p:nvPr/>
        </p:nvCxnSpPr>
        <p:spPr>
          <a:xfrm flipV="1">
            <a:off x="3181408" y="5244206"/>
            <a:ext cx="1524773" cy="5355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6173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1F6CFB1-B273-46C4-A51D-9E7A8C23B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401EA1E0-7A88-4E73-848C-16262141E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Module 2. </a:t>
            </a:r>
            <a:r>
              <a:rPr lang="es-ES" dirty="0" err="1"/>
              <a:t>Requirements</a:t>
            </a:r>
            <a:endParaRPr lang="es-ES" dirty="0"/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420A2A45-36AA-89D0-8A6E-2EC29A9BADE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Different exercises have been developed</a:t>
            </a: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4B81DDE4-4965-331C-9A61-FCC047F02E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2504" y="1753677"/>
            <a:ext cx="4661722" cy="4217954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C68C89B1-8D10-D743-F17E-E543282C4CFC}"/>
              </a:ext>
            </a:extLst>
          </p:cNvPr>
          <p:cNvSpPr txBox="1"/>
          <p:nvPr/>
        </p:nvSpPr>
        <p:spPr>
          <a:xfrm>
            <a:off x="4028168" y="5397987"/>
            <a:ext cx="3316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>
                <a:latin typeface="Arial Nova Light" panose="020B0304020202020204" pitchFamily="34" charset="0"/>
              </a:rPr>
              <a:t>deliverable</a:t>
            </a:r>
            <a:r>
              <a:rPr lang="es-ES" dirty="0">
                <a:latin typeface="Arial Nova Light" panose="020B0304020202020204" pitchFamily="34" charset="0"/>
              </a:rPr>
              <a:t>: </a:t>
            </a:r>
            <a:r>
              <a:rPr lang="es-ES" dirty="0" err="1">
                <a:latin typeface="Arial Nova Light" panose="020B0304020202020204" pitchFamily="34" charset="0"/>
              </a:rPr>
              <a:t>requirements</a:t>
            </a:r>
            <a:r>
              <a:rPr lang="es-ES" dirty="0">
                <a:latin typeface="Arial Nova Light" panose="020B0304020202020204" pitchFamily="34" charset="0"/>
              </a:rPr>
              <a:t> set</a:t>
            </a:r>
            <a:endParaRPr lang="en-GB" dirty="0">
              <a:latin typeface="Arial Nova Light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06164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1F6CFB1-B273-46C4-A51D-9E7A8C23B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401EA1E0-7A88-4E73-848C-16262141E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Índice</a:t>
            </a:r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D3591743-E0F0-4145-AE42-5AB255F302E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>
              <a:buFont typeface="+mj-lt"/>
              <a:buAutoNum type="arabicPeriod"/>
            </a:pPr>
            <a:r>
              <a:rPr lang="es-ES" sz="3200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Context</a:t>
            </a:r>
            <a:endParaRPr lang="es-ES" sz="3200" dirty="0">
              <a:solidFill>
                <a:schemeClr val="tx1"/>
              </a:solidFill>
              <a:latin typeface="Arial Nova Light" panose="020B0304020202020204" pitchFamily="34" charset="0"/>
            </a:endParaRPr>
          </a:p>
          <a:p>
            <a:pPr>
              <a:buFont typeface="+mj-lt"/>
              <a:buAutoNum type="arabicPeriod"/>
            </a:pPr>
            <a:r>
              <a:rPr lang="es-ES" sz="3200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Systems</a:t>
            </a:r>
            <a:r>
              <a:rPr lang="es-ES" sz="3200" dirty="0">
                <a:solidFill>
                  <a:schemeClr val="tx1"/>
                </a:solidFill>
                <a:latin typeface="Arial Nova Light" panose="020B0304020202020204" pitchFamily="34" charset="0"/>
              </a:rPr>
              <a:t> </a:t>
            </a:r>
            <a:r>
              <a:rPr lang="es-ES" sz="3200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engineering</a:t>
            </a:r>
            <a:r>
              <a:rPr lang="es-ES" sz="3200" dirty="0">
                <a:solidFill>
                  <a:schemeClr val="tx1"/>
                </a:solidFill>
                <a:latin typeface="Arial Nova Light" panose="020B0304020202020204" pitchFamily="34" charset="0"/>
              </a:rPr>
              <a:t> </a:t>
            </a:r>
            <a:r>
              <a:rPr lang="es-ES" sz="3200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with</a:t>
            </a:r>
            <a:r>
              <a:rPr lang="es-ES" sz="3200" dirty="0">
                <a:solidFill>
                  <a:schemeClr val="tx1"/>
                </a:solidFill>
                <a:latin typeface="Arial Nova Light" panose="020B0304020202020204" pitchFamily="34" charset="0"/>
              </a:rPr>
              <a:t> </a:t>
            </a:r>
            <a:r>
              <a:rPr lang="es-ES" sz="3200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models</a:t>
            </a:r>
            <a:r>
              <a:rPr lang="es-ES" sz="3200" dirty="0">
                <a:solidFill>
                  <a:schemeClr val="tx1"/>
                </a:solidFill>
                <a:latin typeface="Arial Nova Light" panose="020B0304020202020204" pitchFamily="34" charset="0"/>
              </a:rPr>
              <a:t> and MATLAB &amp; Simulink.</a:t>
            </a:r>
          </a:p>
          <a:p>
            <a:pPr>
              <a:buFont typeface="+mj-lt"/>
              <a:buAutoNum type="arabicPeriod"/>
            </a:pPr>
            <a:r>
              <a:rPr lang="es-ES" sz="3200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Curriculum</a:t>
            </a:r>
            <a:r>
              <a:rPr lang="es-ES" sz="3200" dirty="0">
                <a:solidFill>
                  <a:schemeClr val="tx1"/>
                </a:solidFill>
                <a:latin typeface="Arial Nova Light" panose="020B0304020202020204" pitchFamily="34" charset="0"/>
              </a:rPr>
              <a:t> </a:t>
            </a:r>
            <a:r>
              <a:rPr lang="es-ES" sz="3200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description</a:t>
            </a:r>
            <a:endParaRPr lang="es-ES" sz="3200" dirty="0">
              <a:solidFill>
                <a:schemeClr val="tx1"/>
              </a:solidFill>
              <a:latin typeface="Arial Nova Light" panose="020B0304020202020204" pitchFamily="34" charset="0"/>
            </a:endParaRPr>
          </a:p>
          <a:p>
            <a:pPr lvl="1">
              <a:buFont typeface="+mj-lt"/>
              <a:buAutoNum type="arabicPeriod"/>
            </a:pPr>
            <a:r>
              <a:rPr lang="es-ES" sz="2800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Requirement</a:t>
            </a:r>
            <a:r>
              <a:rPr lang="es-ES" sz="2800" dirty="0">
                <a:solidFill>
                  <a:schemeClr val="tx1"/>
                </a:solidFill>
                <a:latin typeface="Arial Nova Light" panose="020B0304020202020204" pitchFamily="34" charset="0"/>
              </a:rPr>
              <a:t> </a:t>
            </a:r>
            <a:r>
              <a:rPr lang="es-ES" sz="2800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management</a:t>
            </a:r>
            <a:r>
              <a:rPr lang="es-ES" sz="2800" dirty="0">
                <a:solidFill>
                  <a:schemeClr val="tx1"/>
                </a:solidFill>
                <a:latin typeface="Arial Nova Light" panose="020B0304020202020204" pitchFamily="34" charset="0"/>
              </a:rPr>
              <a:t>.</a:t>
            </a:r>
          </a:p>
          <a:p>
            <a:pPr lvl="1">
              <a:buFont typeface="+mj-lt"/>
              <a:buAutoNum type="arabicPeriod"/>
            </a:pPr>
            <a:r>
              <a:rPr lang="es-ES" sz="2800" dirty="0">
                <a:solidFill>
                  <a:schemeClr val="tx1"/>
                </a:solidFill>
                <a:latin typeface="Arial Nova Light" panose="020B0304020202020204" pitchFamily="34" charset="0"/>
              </a:rPr>
              <a:t>Management and </a:t>
            </a:r>
            <a:r>
              <a:rPr lang="es-ES" sz="2800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design</a:t>
            </a:r>
            <a:r>
              <a:rPr lang="es-ES" sz="2800" dirty="0">
                <a:solidFill>
                  <a:schemeClr val="tx1"/>
                </a:solidFill>
                <a:latin typeface="Arial Nova Light" panose="020B0304020202020204" pitchFamily="34" charset="0"/>
              </a:rPr>
              <a:t> </a:t>
            </a:r>
            <a:r>
              <a:rPr lang="es-ES" sz="2800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of</a:t>
            </a:r>
            <a:r>
              <a:rPr lang="es-ES" sz="2800" dirty="0">
                <a:solidFill>
                  <a:schemeClr val="tx1"/>
                </a:solidFill>
                <a:latin typeface="Arial Nova Light" panose="020B0304020202020204" pitchFamily="34" charset="0"/>
              </a:rPr>
              <a:t> </a:t>
            </a:r>
            <a:r>
              <a:rPr lang="es-ES" sz="2800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architectures</a:t>
            </a:r>
            <a:r>
              <a:rPr lang="es-ES" sz="2800" dirty="0">
                <a:solidFill>
                  <a:schemeClr val="tx1"/>
                </a:solidFill>
                <a:latin typeface="Arial Nova Light" panose="020B0304020202020204" pitchFamily="34" charset="0"/>
              </a:rPr>
              <a:t>.</a:t>
            </a:r>
          </a:p>
          <a:p>
            <a:pPr lvl="1">
              <a:buFont typeface="+mj-lt"/>
              <a:buAutoNum type="arabicPeriod"/>
            </a:pPr>
            <a:r>
              <a:rPr lang="es-ES" sz="2800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Testing</a:t>
            </a:r>
            <a:r>
              <a:rPr lang="es-ES" sz="2800" dirty="0">
                <a:solidFill>
                  <a:schemeClr val="tx1"/>
                </a:solidFill>
                <a:latin typeface="Arial Nova Light" panose="020B0304020202020204" pitchFamily="34" charset="0"/>
              </a:rPr>
              <a:t>, </a:t>
            </a:r>
            <a:r>
              <a:rPr lang="es-ES" sz="2800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verification</a:t>
            </a:r>
            <a:r>
              <a:rPr lang="es-ES" sz="2800" dirty="0">
                <a:solidFill>
                  <a:schemeClr val="tx1"/>
                </a:solidFill>
                <a:latin typeface="Arial Nova Light" panose="020B0304020202020204" pitchFamily="34" charset="0"/>
              </a:rPr>
              <a:t> and </a:t>
            </a:r>
            <a:r>
              <a:rPr lang="es-ES" sz="2800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validation</a:t>
            </a:r>
            <a:r>
              <a:rPr lang="es-ES" sz="2800" dirty="0">
                <a:solidFill>
                  <a:schemeClr val="tx1"/>
                </a:solidFill>
                <a:latin typeface="Arial Nova Light" panose="020B0304020202020204" pitchFamily="34" charset="0"/>
              </a:rPr>
              <a:t>.</a:t>
            </a:r>
          </a:p>
          <a:p>
            <a:pPr>
              <a:buFont typeface="+mj-lt"/>
              <a:buAutoNum type="arabicPeriod"/>
            </a:pPr>
            <a:r>
              <a:rPr lang="es-ES" sz="3200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Conclusions</a:t>
            </a:r>
            <a:endParaRPr lang="es-ES" sz="3200" dirty="0">
              <a:solidFill>
                <a:schemeClr val="tx1"/>
              </a:solidFill>
              <a:latin typeface="Arial Nova Light" panose="020B0304020202020204" pitchFamily="34" charset="0"/>
            </a:endParaRPr>
          </a:p>
          <a:p>
            <a:pPr marL="0" indent="0">
              <a:buNone/>
            </a:pPr>
            <a:endParaRPr lang="es-ES" sz="3200" dirty="0">
              <a:latin typeface="Arial Nova Light" panose="020B0304020202020204" pitchFamily="34" charset="0"/>
            </a:endParaRPr>
          </a:p>
          <a:p>
            <a:pPr>
              <a:buFont typeface="+mj-lt"/>
              <a:buAutoNum type="arabicPeriod"/>
            </a:pPr>
            <a:endParaRPr lang="en-US" sz="3200" i="0" dirty="0">
              <a:solidFill>
                <a:schemeClr val="tx1"/>
              </a:solidFill>
              <a:effectLst/>
              <a:latin typeface="Arial Nova Light" panose="020B0304020202020204" pitchFamily="34" charset="0"/>
            </a:endParaRPr>
          </a:p>
          <a:p>
            <a:pPr marL="0" indent="0">
              <a:buNone/>
            </a:pPr>
            <a:endParaRPr lang="en-US" sz="3200" i="0" dirty="0">
              <a:solidFill>
                <a:srgbClr val="454545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949368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1F6CFB1-B273-46C4-A51D-9E7A8C23B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401EA1E0-7A88-4E73-848C-16262141E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Module 2. </a:t>
            </a:r>
            <a:r>
              <a:rPr lang="es-ES" dirty="0" err="1"/>
              <a:t>Requirements</a:t>
            </a:r>
            <a:endParaRPr lang="es-ES" dirty="0"/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D3591743-E0F0-4145-AE42-5AB255F302E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2031" y="1125581"/>
            <a:ext cx="8299939" cy="4812716"/>
          </a:xfrm>
        </p:spPr>
        <p:txBody>
          <a:bodyPr/>
          <a:lstStyle/>
          <a:p>
            <a:pPr marL="0" indent="0">
              <a:buNone/>
            </a:pP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Requirements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Toolbox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tiene diferentes funcionalidades:</a:t>
            </a:r>
          </a:p>
          <a:p>
            <a:pPr lvl="1">
              <a:buFont typeface="+mj-lt"/>
              <a:buAutoNum type="arabicPeriod"/>
            </a:pPr>
            <a:r>
              <a:rPr lang="en-GB" b="1" dirty="0">
                <a:solidFill>
                  <a:schemeClr val="tx1"/>
                </a:solidFill>
                <a:latin typeface="Arial Nova Light" panose="020B0304020202020204" pitchFamily="34" charset="0"/>
              </a:rPr>
              <a:t>Requirements creation: </a:t>
            </a:r>
            <a:r>
              <a:rPr lang="en-GB" dirty="0">
                <a:solidFill>
                  <a:schemeClr val="tx1"/>
                </a:solidFill>
                <a:latin typeface="Arial Nova Light" panose="020B0304020202020204" pitchFamily="34" charset="0"/>
              </a:rPr>
              <a:t>Writing and organizing requirements.</a:t>
            </a:r>
          </a:p>
          <a:p>
            <a:pPr lvl="1">
              <a:buFont typeface="+mj-lt"/>
              <a:buAutoNum type="arabicPeriod"/>
            </a:pPr>
            <a:r>
              <a:rPr lang="en-GB" b="1" dirty="0">
                <a:solidFill>
                  <a:schemeClr val="tx1"/>
                </a:solidFill>
                <a:latin typeface="Arial Nova Light" panose="020B0304020202020204" pitchFamily="34" charset="0"/>
              </a:rPr>
              <a:t>Linking requirements: </a:t>
            </a:r>
            <a:r>
              <a:rPr lang="en-GB" dirty="0">
                <a:solidFill>
                  <a:schemeClr val="tx1"/>
                </a:solidFill>
                <a:latin typeface="Arial Nova Light" panose="020B0304020202020204" pitchFamily="34" charset="0"/>
              </a:rPr>
              <a:t>Link requirements to architectures, designs and tests.</a:t>
            </a:r>
          </a:p>
          <a:p>
            <a:pPr lvl="1">
              <a:buFont typeface="+mj-lt"/>
              <a:buAutoNum type="arabicPeriod"/>
            </a:pPr>
            <a:r>
              <a:rPr lang="en-GB" b="1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Analyze</a:t>
            </a:r>
            <a:r>
              <a:rPr lang="en-GB" b="1" dirty="0">
                <a:solidFill>
                  <a:schemeClr val="tx1"/>
                </a:solidFill>
                <a:latin typeface="Arial Nova Light" panose="020B0304020202020204" pitchFamily="34" charset="0"/>
              </a:rPr>
              <a:t> requirements: </a:t>
            </a:r>
            <a:r>
              <a:rPr lang="en-GB" dirty="0">
                <a:solidFill>
                  <a:schemeClr val="tx1"/>
                </a:solidFill>
                <a:latin typeface="Arial Nova Light" panose="020B0304020202020204" pitchFamily="34" charset="0"/>
              </a:rPr>
              <a:t>Traceability and analysis matrices.</a:t>
            </a:r>
            <a:endParaRPr lang="en-US" i="0" dirty="0">
              <a:solidFill>
                <a:srgbClr val="454545"/>
              </a:solidFill>
              <a:effectLst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3CA29966-E3D8-168C-FA16-4E05FEB3F4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241" y="3824118"/>
            <a:ext cx="5260706" cy="1098389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964B2B26-12E7-7053-1A52-1C6E9D6E7E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3629" y="3025988"/>
            <a:ext cx="3401584" cy="3359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0150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9A590092-22C4-2944-A654-48836B54646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41251" y="1159185"/>
            <a:ext cx="8549590" cy="4812716"/>
          </a:xfrm>
        </p:spPr>
        <p:txBody>
          <a:bodyPr/>
          <a:lstStyle/>
          <a:p>
            <a:pPr marL="0" indent="0">
              <a:buNone/>
            </a:pPr>
            <a:r>
              <a:rPr lang="en-GB" dirty="0">
                <a:latin typeface="Arial Nova Light" panose="020B0304020202020204" pitchFamily="34" charset="0"/>
              </a:rPr>
              <a:t>Objective 1: </a:t>
            </a:r>
            <a:r>
              <a:rPr lang="en-GB" dirty="0" err="1">
                <a:latin typeface="Arial Nova Light" panose="020B0304020202020204" pitchFamily="34" charset="0"/>
              </a:rPr>
              <a:t>Analyze</a:t>
            </a:r>
            <a:r>
              <a:rPr lang="en-GB" dirty="0">
                <a:latin typeface="Arial Nova Light" panose="020B0304020202020204" pitchFamily="34" charset="0"/>
              </a:rPr>
              <a:t> what an architecture is and what forms it takes.</a:t>
            </a:r>
            <a:endParaRPr lang="en-GB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1F6CFB1-B273-46C4-A51D-9E7A8C23B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401EA1E0-7A88-4E73-848C-16262141E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Module 3. </a:t>
            </a:r>
            <a:r>
              <a:rPr lang="es-ES" dirty="0" err="1"/>
              <a:t>Architecture</a:t>
            </a:r>
            <a:endParaRPr lang="es-ES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81FAE8AC-725F-6650-7C71-4A6765931B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379" y="2010707"/>
            <a:ext cx="4539470" cy="3625523"/>
          </a:xfrm>
          <a:prstGeom prst="rect">
            <a:avLst/>
          </a:prstGeom>
          <a:ln w="635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53C6DD09-F360-3466-2EBF-02FCF2D21F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437" r="25521"/>
          <a:stretch/>
        </p:blipFill>
        <p:spPr>
          <a:xfrm>
            <a:off x="4927281" y="1795447"/>
            <a:ext cx="3875468" cy="4406090"/>
          </a:xfrm>
          <a:prstGeom prst="rect">
            <a:avLst/>
          </a:prstGeom>
          <a:ln w="635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23" name="CuadroTexto 22">
            <a:extLst>
              <a:ext uri="{FF2B5EF4-FFF2-40B4-BE49-F238E27FC236}">
                <a16:creationId xmlns:a16="http://schemas.microsoft.com/office/drawing/2014/main" id="{8FCB5743-902B-26A9-B22A-C1DC657D72B9}"/>
              </a:ext>
            </a:extLst>
          </p:cNvPr>
          <p:cNvSpPr txBox="1"/>
          <p:nvPr/>
        </p:nvSpPr>
        <p:spPr>
          <a:xfrm>
            <a:off x="3273574" y="3823468"/>
            <a:ext cx="168792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800" b="1" dirty="0">
                <a:latin typeface="Arial Nova Light" panose="020B0304020202020204" pitchFamily="34" charset="0"/>
              </a:rPr>
              <a:t>F</a:t>
            </a:r>
            <a:r>
              <a:rPr lang="en-GB" sz="2800" b="1" dirty="0">
                <a:latin typeface="Arial Nova Light" panose="020B0304020202020204" pitchFamily="34" charset="0"/>
              </a:rPr>
              <a:t>unction</a:t>
            </a:r>
            <a:endParaRPr lang="en-GB" b="1" dirty="0">
              <a:latin typeface="Arial Nova Light" panose="020B0304020202020204" pitchFamily="34" charset="0"/>
            </a:endParaRP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932AA87B-9E7A-8247-5529-33EE2B421E70}"/>
              </a:ext>
            </a:extLst>
          </p:cNvPr>
          <p:cNvSpPr txBox="1"/>
          <p:nvPr/>
        </p:nvSpPr>
        <p:spPr>
          <a:xfrm>
            <a:off x="7533346" y="3982731"/>
            <a:ext cx="143827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b="1" dirty="0">
                <a:latin typeface="Arial Nova Light" panose="020B0304020202020204" pitchFamily="34" charset="0"/>
              </a:rPr>
              <a:t>Form</a:t>
            </a:r>
            <a:endParaRPr lang="en-GB" b="1" dirty="0">
              <a:latin typeface="Arial Nova Light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66935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5">
            <a:extLst>
              <a:ext uri="{FF2B5EF4-FFF2-40B4-BE49-F238E27FC236}">
                <a16:creationId xmlns:a16="http://schemas.microsoft.com/office/drawing/2014/main" id="{FA148DEA-A2D6-D190-656A-8B36D7BEA73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2031" y="1275347"/>
            <a:ext cx="8299939" cy="4812716"/>
          </a:xfrm>
        </p:spPr>
        <p:txBody>
          <a:bodyPr/>
          <a:lstStyle/>
          <a:p>
            <a:pPr marL="0" indent="0">
              <a:buNone/>
            </a:pPr>
            <a:r>
              <a:rPr lang="en-GB" dirty="0">
                <a:latin typeface="Arial Nova Light" panose="020B0304020202020204" pitchFamily="34" charset="0"/>
              </a:rPr>
              <a:t>Objective 2: </a:t>
            </a:r>
            <a:r>
              <a:rPr lang="en-GB" dirty="0" err="1">
                <a:latin typeface="Arial Nova Light" panose="020B0304020202020204" pitchFamily="34" charset="0"/>
              </a:rPr>
              <a:t>Analyze</a:t>
            </a:r>
            <a:r>
              <a:rPr lang="en-GB" dirty="0">
                <a:latin typeface="Arial Nova Light" panose="020B0304020202020204" pitchFamily="34" charset="0"/>
              </a:rPr>
              <a:t> different views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1F6CFB1-B273-46C4-A51D-9E7A8C23B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401EA1E0-7A88-4E73-848C-16262141E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Module 3. </a:t>
            </a:r>
            <a:r>
              <a:rPr lang="es-ES" dirty="0" err="1"/>
              <a:t>Architecture</a:t>
            </a:r>
            <a:endParaRPr lang="es-ES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2D0F19BB-C7C2-DFD0-9244-9A9B8EB96B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300" y="2430478"/>
            <a:ext cx="4208020" cy="2502453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7BB8617F-5633-6CAD-E829-5F68AC8D7D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0051" y="2573622"/>
            <a:ext cx="4328650" cy="2359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7940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1F6CFB1-B273-46C4-A51D-9E7A8C23B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401EA1E0-7A88-4E73-848C-16262141E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Module 3. </a:t>
            </a:r>
            <a:r>
              <a:rPr lang="es-ES" dirty="0" err="1"/>
              <a:t>System</a:t>
            </a:r>
            <a:r>
              <a:rPr lang="es-ES" dirty="0"/>
              <a:t> </a:t>
            </a:r>
            <a:r>
              <a:rPr lang="es-ES" dirty="0" err="1"/>
              <a:t>Composer</a:t>
            </a:r>
            <a:endParaRPr lang="es-ES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F05166FC-171B-A707-FDB0-9EAEE3F951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7" r="-1088"/>
          <a:stretch/>
        </p:blipFill>
        <p:spPr>
          <a:xfrm>
            <a:off x="614346" y="1298329"/>
            <a:ext cx="7664693" cy="3537729"/>
          </a:xfrm>
          <a:prstGeom prst="rect">
            <a:avLst/>
          </a:prstGeom>
          <a:ln w="635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D3779866-AC91-539D-C8E5-398E9EC5C5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917" t="7199" r="42437" b="45979"/>
          <a:stretch/>
        </p:blipFill>
        <p:spPr>
          <a:xfrm>
            <a:off x="6182957" y="4483648"/>
            <a:ext cx="2539013" cy="1794883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9B9F566F-DA5F-A22C-6528-6DA940B1FBD1}"/>
              </a:ext>
            </a:extLst>
          </p:cNvPr>
          <p:cNvSpPr/>
          <p:nvPr/>
        </p:nvSpPr>
        <p:spPr>
          <a:xfrm>
            <a:off x="7452464" y="4619090"/>
            <a:ext cx="581423" cy="381000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5C03FD98-B029-4760-1919-7E269BC51C3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0140"/>
          <a:stretch/>
        </p:blipFill>
        <p:spPr>
          <a:xfrm>
            <a:off x="453825" y="5103193"/>
            <a:ext cx="5473567" cy="1017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4653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1F6CFB1-B273-46C4-A51D-9E7A8C23B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401EA1E0-7A88-4E73-848C-16262141E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Modulo 3. </a:t>
            </a:r>
            <a:r>
              <a:rPr lang="es-ES" dirty="0" err="1"/>
              <a:t>Coursework</a:t>
            </a:r>
            <a:endParaRPr lang="es-ES" dirty="0"/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420A2A45-36AA-89D0-8A6E-2EC29A9BADE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0587" y="1127765"/>
            <a:ext cx="8299939" cy="4812716"/>
          </a:xfrm>
        </p:spPr>
        <p:txBody>
          <a:bodyPr/>
          <a:lstStyle/>
          <a:p>
            <a:pPr marL="0" indent="0">
              <a:buNone/>
            </a:pPr>
            <a:r>
              <a:rPr lang="en-GB" dirty="0">
                <a:latin typeface="Arial Nova Light" panose="020B0304020202020204" pitchFamily="34" charset="0"/>
              </a:rPr>
              <a:t>A practical exercise has been developed: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AEC30E5F-F8D5-9DCB-FE7B-7392524635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68" y="1643667"/>
            <a:ext cx="3982177" cy="4196334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8240DECE-8324-A2FE-EC01-7C07A20FA9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7" r="-1088"/>
          <a:stretch/>
        </p:blipFill>
        <p:spPr>
          <a:xfrm>
            <a:off x="4441371" y="4031314"/>
            <a:ext cx="4411670" cy="2036258"/>
          </a:xfrm>
          <a:prstGeom prst="rect">
            <a:avLst/>
          </a:prstGeom>
          <a:ln w="635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6" name="CuadroTexto 15">
            <a:extLst>
              <a:ext uri="{FF2B5EF4-FFF2-40B4-BE49-F238E27FC236}">
                <a16:creationId xmlns:a16="http://schemas.microsoft.com/office/drawing/2014/main" id="{0E7ADF83-1C1B-1CEA-B60A-68BCE5C81457}"/>
              </a:ext>
            </a:extLst>
          </p:cNvPr>
          <p:cNvSpPr txBox="1"/>
          <p:nvPr/>
        </p:nvSpPr>
        <p:spPr>
          <a:xfrm>
            <a:off x="4570556" y="1713339"/>
            <a:ext cx="45720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 err="1">
                <a:latin typeface="Arial Nova Light" panose="020B0304020202020204" pitchFamily="34" charset="0"/>
              </a:rPr>
              <a:t>Tareas</a:t>
            </a:r>
            <a:r>
              <a:rPr lang="en-GB" dirty="0">
                <a:latin typeface="Arial Nova Light" panose="020B0304020202020204" pitchFamily="34" charset="0"/>
              </a:rPr>
              <a:t>:</a:t>
            </a:r>
          </a:p>
          <a:p>
            <a:pPr marL="342900" indent="-342900">
              <a:buAutoNum type="arabicPeriod"/>
            </a:pPr>
            <a:r>
              <a:rPr lang="en-GB" dirty="0" err="1">
                <a:latin typeface="Arial Nova Light" panose="020B0304020202020204" pitchFamily="34" charset="0"/>
              </a:rPr>
              <a:t>Crear</a:t>
            </a:r>
            <a:r>
              <a:rPr lang="en-GB" dirty="0">
                <a:latin typeface="Arial Nova Light" panose="020B0304020202020204" pitchFamily="34" charset="0"/>
              </a:rPr>
              <a:t> un set de </a:t>
            </a:r>
            <a:r>
              <a:rPr lang="en-GB" dirty="0" err="1">
                <a:latin typeface="Arial Nova Light" panose="020B0304020202020204" pitchFamily="34" charset="0"/>
              </a:rPr>
              <a:t>requisitos</a:t>
            </a:r>
            <a:r>
              <a:rPr lang="en-GB" dirty="0">
                <a:latin typeface="Arial Nova Light" panose="020B0304020202020204" pitchFamily="34" charset="0"/>
              </a:rPr>
              <a:t>.</a:t>
            </a:r>
          </a:p>
          <a:p>
            <a:pPr marL="342900" indent="-342900">
              <a:buAutoNum type="arabicPeriod"/>
            </a:pPr>
            <a:r>
              <a:rPr lang="en-GB" dirty="0" err="1">
                <a:latin typeface="Arial Nova Light" panose="020B0304020202020204" pitchFamily="34" charset="0"/>
              </a:rPr>
              <a:t>Crear</a:t>
            </a:r>
            <a:r>
              <a:rPr lang="en-GB" dirty="0">
                <a:latin typeface="Arial Nova Light" panose="020B0304020202020204" pitchFamily="34" charset="0"/>
              </a:rPr>
              <a:t> </a:t>
            </a:r>
            <a:r>
              <a:rPr lang="en-GB" dirty="0" err="1">
                <a:latin typeface="Arial Nova Light" panose="020B0304020202020204" pitchFamily="34" charset="0"/>
              </a:rPr>
              <a:t>arquitectura</a:t>
            </a:r>
            <a:r>
              <a:rPr lang="en-GB" dirty="0">
                <a:latin typeface="Arial Nova Light" panose="020B0304020202020204" pitchFamily="34" charset="0"/>
              </a:rPr>
              <a:t> functional.</a:t>
            </a:r>
          </a:p>
          <a:p>
            <a:pPr marL="342900" indent="-342900">
              <a:buAutoNum type="arabicPeriod"/>
            </a:pPr>
            <a:r>
              <a:rPr lang="en-GB" dirty="0" err="1">
                <a:latin typeface="Arial Nova Light" panose="020B0304020202020204" pitchFamily="34" charset="0"/>
              </a:rPr>
              <a:t>Crear</a:t>
            </a:r>
            <a:r>
              <a:rPr lang="en-GB" dirty="0">
                <a:latin typeface="Arial Nova Light" panose="020B0304020202020204" pitchFamily="34" charset="0"/>
              </a:rPr>
              <a:t> </a:t>
            </a:r>
            <a:r>
              <a:rPr lang="en-GB" dirty="0" err="1">
                <a:latin typeface="Arial Nova Light" panose="020B0304020202020204" pitchFamily="34" charset="0"/>
              </a:rPr>
              <a:t>arquitectura</a:t>
            </a:r>
            <a:r>
              <a:rPr lang="en-GB" dirty="0">
                <a:latin typeface="Arial Nova Light" panose="020B0304020202020204" pitchFamily="34" charset="0"/>
              </a:rPr>
              <a:t> formal.</a:t>
            </a:r>
          </a:p>
          <a:p>
            <a:pPr marL="342900" indent="-342900">
              <a:buAutoNum type="arabicPeriod"/>
            </a:pPr>
            <a:r>
              <a:rPr lang="en-GB" dirty="0" err="1">
                <a:latin typeface="Arial Nova Light" panose="020B0304020202020204" pitchFamily="34" charset="0"/>
              </a:rPr>
              <a:t>Enlazar</a:t>
            </a:r>
            <a:r>
              <a:rPr lang="en-GB" dirty="0">
                <a:latin typeface="Arial Nova Light" panose="020B0304020202020204" pitchFamily="34" charset="0"/>
              </a:rPr>
              <a:t> </a:t>
            </a:r>
            <a:r>
              <a:rPr lang="en-GB" dirty="0" err="1">
                <a:latin typeface="Arial Nova Light" panose="020B0304020202020204" pitchFamily="34" charset="0"/>
              </a:rPr>
              <a:t>requisitos</a:t>
            </a:r>
            <a:r>
              <a:rPr lang="en-GB" dirty="0">
                <a:latin typeface="Arial Nova Light" panose="020B0304020202020204" pitchFamily="34" charset="0"/>
              </a:rPr>
              <a:t> a components.</a:t>
            </a:r>
          </a:p>
          <a:p>
            <a:pPr marL="342900" indent="-342900">
              <a:buAutoNum type="arabicPeriod"/>
            </a:pPr>
            <a:r>
              <a:rPr lang="en-GB" dirty="0" err="1">
                <a:latin typeface="Arial Nova Light" panose="020B0304020202020204" pitchFamily="34" charset="0"/>
              </a:rPr>
              <a:t>Enlazar</a:t>
            </a:r>
            <a:r>
              <a:rPr lang="en-GB" dirty="0">
                <a:latin typeface="Arial Nova Light" panose="020B0304020202020204" pitchFamily="34" charset="0"/>
              </a:rPr>
              <a:t> </a:t>
            </a:r>
            <a:r>
              <a:rPr lang="en-GB" dirty="0" err="1">
                <a:latin typeface="Arial Nova Light" panose="020B0304020202020204" pitchFamily="34" charset="0"/>
              </a:rPr>
              <a:t>modelo</a:t>
            </a:r>
            <a:r>
              <a:rPr lang="en-GB" dirty="0">
                <a:latin typeface="Arial Nova Light" panose="020B0304020202020204" pitchFamily="34" charset="0"/>
              </a:rPr>
              <a:t> de </a:t>
            </a:r>
            <a:r>
              <a:rPr lang="en-GB" dirty="0" err="1">
                <a:latin typeface="Arial Nova Light" panose="020B0304020202020204" pitchFamily="34" charset="0"/>
              </a:rPr>
              <a:t>comportamiento</a:t>
            </a:r>
            <a:r>
              <a:rPr lang="en-GB" dirty="0">
                <a:latin typeface="Arial Nova Light" panose="020B0304020202020204" pitchFamily="34" charset="0"/>
              </a:rPr>
              <a:t>.</a:t>
            </a:r>
          </a:p>
        </p:txBody>
      </p:sp>
      <p:cxnSp>
        <p:nvCxnSpPr>
          <p:cNvPr id="18" name="Conector recto de flecha 17">
            <a:extLst>
              <a:ext uri="{FF2B5EF4-FFF2-40B4-BE49-F238E27FC236}">
                <a16:creationId xmlns:a16="http://schemas.microsoft.com/office/drawing/2014/main" id="{1BBD0AFF-6562-4C57-AF6F-350F93E85F95}"/>
              </a:ext>
            </a:extLst>
          </p:cNvPr>
          <p:cNvCxnSpPr>
            <a:stCxn id="7" idx="3"/>
            <a:endCxn id="16" idx="1"/>
          </p:cNvCxnSpPr>
          <p:nvPr/>
        </p:nvCxnSpPr>
        <p:spPr>
          <a:xfrm flipV="1">
            <a:off x="4096145" y="2590502"/>
            <a:ext cx="474411" cy="11513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de flecha 18">
            <a:extLst>
              <a:ext uri="{FF2B5EF4-FFF2-40B4-BE49-F238E27FC236}">
                <a16:creationId xmlns:a16="http://schemas.microsoft.com/office/drawing/2014/main" id="{A999C98D-7FEC-959B-783B-BF9E80E590A8}"/>
              </a:ext>
            </a:extLst>
          </p:cNvPr>
          <p:cNvCxnSpPr>
            <a:cxnSpLocks/>
            <a:stCxn id="16" idx="2"/>
            <a:endCxn id="8" idx="0"/>
          </p:cNvCxnSpPr>
          <p:nvPr/>
        </p:nvCxnSpPr>
        <p:spPr>
          <a:xfrm flipH="1">
            <a:off x="6647206" y="3467665"/>
            <a:ext cx="209350" cy="56364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5040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1F6CFB1-B273-46C4-A51D-9E7A8C23B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401EA1E0-7A88-4E73-848C-16262141E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Module 4. Verification and validation</a:t>
            </a:r>
            <a:endParaRPr lang="es-ES" dirty="0"/>
          </a:p>
        </p:txBody>
      </p:sp>
      <p:sp>
        <p:nvSpPr>
          <p:cNvPr id="9" name="Marcador de contenido 8">
            <a:extLst>
              <a:ext uri="{FF2B5EF4-FFF2-40B4-BE49-F238E27FC236}">
                <a16:creationId xmlns:a16="http://schemas.microsoft.com/office/drawing/2014/main" id="{FD7FC5C6-0F9A-D394-D2ED-7E84DAEEC76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2031" y="1275347"/>
            <a:ext cx="8299939" cy="774347"/>
          </a:xfrm>
        </p:spPr>
        <p:txBody>
          <a:bodyPr>
            <a:normAutofit lnSpcReduction="10000"/>
          </a:bodyPr>
          <a:lstStyle/>
          <a:p>
            <a:r>
              <a:rPr lang="en-GB" dirty="0">
                <a:latin typeface="Arial Nova Light" panose="020B0304020202020204" pitchFamily="34" charset="0"/>
              </a:rPr>
              <a:t>Objective 1: </a:t>
            </a:r>
            <a:r>
              <a:rPr lang="en-GB" dirty="0" err="1">
                <a:latin typeface="Arial Nova Light" panose="020B0304020202020204" pitchFamily="34" charset="0"/>
              </a:rPr>
              <a:t>Analyze</a:t>
            </a:r>
            <a:r>
              <a:rPr lang="en-GB" dirty="0">
                <a:latin typeface="Arial Nova Light" panose="020B0304020202020204" pitchFamily="34" charset="0"/>
              </a:rPr>
              <a:t> and understand the bottom-up strategy for integration.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BC5C68AD-51D6-CC5E-8FDC-92CDB95BDF4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4887" y="1716511"/>
            <a:ext cx="5086132" cy="44759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" name="Grupo 37">
            <a:extLst>
              <a:ext uri="{FF2B5EF4-FFF2-40B4-BE49-F238E27FC236}">
                <a16:creationId xmlns:a16="http://schemas.microsoft.com/office/drawing/2014/main" id="{9A68CA63-A2AD-9C92-4D72-5A895A76832C}"/>
              </a:ext>
            </a:extLst>
          </p:cNvPr>
          <p:cNvGrpSpPr/>
          <p:nvPr/>
        </p:nvGrpSpPr>
        <p:grpSpPr>
          <a:xfrm>
            <a:off x="1917791" y="1462211"/>
            <a:ext cx="5166144" cy="4089620"/>
            <a:chOff x="1917791" y="1462211"/>
            <a:chExt cx="5166144" cy="4089620"/>
          </a:xfrm>
        </p:grpSpPr>
        <p:pic>
          <p:nvPicPr>
            <p:cNvPr id="6" name="Imagen 5">
              <a:extLst>
                <a:ext uri="{FF2B5EF4-FFF2-40B4-BE49-F238E27FC236}">
                  <a16:creationId xmlns:a16="http://schemas.microsoft.com/office/drawing/2014/main" id="{FA82F158-B3E4-CC9B-8D7B-B70B5300D0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8797" r="18589"/>
            <a:stretch/>
          </p:blipFill>
          <p:spPr>
            <a:xfrm>
              <a:off x="1917791" y="1462211"/>
              <a:ext cx="5166144" cy="4089620"/>
            </a:xfrm>
            <a:prstGeom prst="rect">
              <a:avLst/>
            </a:prstGeom>
          </p:spPr>
        </p:pic>
        <p:sp>
          <p:nvSpPr>
            <p:cNvPr id="10" name="Rectángulo 9">
              <a:extLst>
                <a:ext uri="{FF2B5EF4-FFF2-40B4-BE49-F238E27FC236}">
                  <a16:creationId xmlns:a16="http://schemas.microsoft.com/office/drawing/2014/main" id="{AB684691-102B-0A20-019C-BFF192702A2B}"/>
                </a:ext>
              </a:extLst>
            </p:cNvPr>
            <p:cNvSpPr/>
            <p:nvPr/>
          </p:nvSpPr>
          <p:spPr>
            <a:xfrm>
              <a:off x="4606500" y="4808306"/>
              <a:ext cx="335370" cy="184934"/>
            </a:xfrm>
            <a:prstGeom prst="rect">
              <a:avLst/>
            </a:prstGeom>
            <a:solidFill>
              <a:srgbClr val="00A3AD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" name="Rectángulo 11">
              <a:extLst>
                <a:ext uri="{FF2B5EF4-FFF2-40B4-BE49-F238E27FC236}">
                  <a16:creationId xmlns:a16="http://schemas.microsoft.com/office/drawing/2014/main" id="{E3341A64-F180-6249-422A-88E2915C5F61}"/>
                </a:ext>
              </a:extLst>
            </p:cNvPr>
            <p:cNvSpPr/>
            <p:nvPr/>
          </p:nvSpPr>
          <p:spPr>
            <a:xfrm>
              <a:off x="5097330" y="4806594"/>
              <a:ext cx="335370" cy="184934"/>
            </a:xfrm>
            <a:prstGeom prst="rect">
              <a:avLst/>
            </a:prstGeom>
            <a:solidFill>
              <a:srgbClr val="00A3AD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3" name="Rectángulo 12">
              <a:extLst>
                <a:ext uri="{FF2B5EF4-FFF2-40B4-BE49-F238E27FC236}">
                  <a16:creationId xmlns:a16="http://schemas.microsoft.com/office/drawing/2014/main" id="{C0C138F6-8621-FD28-FB47-F836F093D46E}"/>
                </a:ext>
              </a:extLst>
            </p:cNvPr>
            <p:cNvSpPr/>
            <p:nvPr/>
          </p:nvSpPr>
          <p:spPr>
            <a:xfrm>
              <a:off x="4606500" y="5087803"/>
              <a:ext cx="335370" cy="184934"/>
            </a:xfrm>
            <a:prstGeom prst="rect">
              <a:avLst/>
            </a:prstGeom>
            <a:solidFill>
              <a:srgbClr val="00A3AD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0" name="Rectángulo 19">
              <a:extLst>
                <a:ext uri="{FF2B5EF4-FFF2-40B4-BE49-F238E27FC236}">
                  <a16:creationId xmlns:a16="http://schemas.microsoft.com/office/drawing/2014/main" id="{F80FFA48-2273-F15B-1432-7AF34E436979}"/>
                </a:ext>
              </a:extLst>
            </p:cNvPr>
            <p:cNvSpPr/>
            <p:nvPr/>
          </p:nvSpPr>
          <p:spPr>
            <a:xfrm>
              <a:off x="5097330" y="5087803"/>
              <a:ext cx="335370" cy="184934"/>
            </a:xfrm>
            <a:prstGeom prst="rect">
              <a:avLst/>
            </a:prstGeom>
            <a:solidFill>
              <a:srgbClr val="00A3AD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grpSp>
        <p:nvGrpSpPr>
          <p:cNvPr id="39" name="Grupo 38">
            <a:extLst>
              <a:ext uri="{FF2B5EF4-FFF2-40B4-BE49-F238E27FC236}">
                <a16:creationId xmlns:a16="http://schemas.microsoft.com/office/drawing/2014/main" id="{3FE4B45C-CBD9-6F39-043B-0F5BA0AF7AE1}"/>
              </a:ext>
            </a:extLst>
          </p:cNvPr>
          <p:cNvGrpSpPr/>
          <p:nvPr/>
        </p:nvGrpSpPr>
        <p:grpSpPr>
          <a:xfrm>
            <a:off x="5582537" y="3954474"/>
            <a:ext cx="924350" cy="603250"/>
            <a:chOff x="5518150" y="3892550"/>
            <a:chExt cx="924350" cy="603250"/>
          </a:xfrm>
        </p:grpSpPr>
        <p:sp>
          <p:nvSpPr>
            <p:cNvPr id="26" name="Rectángulo 25">
              <a:extLst>
                <a:ext uri="{FF2B5EF4-FFF2-40B4-BE49-F238E27FC236}">
                  <a16:creationId xmlns:a16="http://schemas.microsoft.com/office/drawing/2014/main" id="{E22E9702-12AA-B8E4-F260-EF9174B5DE99}"/>
                </a:ext>
              </a:extLst>
            </p:cNvPr>
            <p:cNvSpPr/>
            <p:nvPr/>
          </p:nvSpPr>
          <p:spPr>
            <a:xfrm>
              <a:off x="5565350" y="3963756"/>
              <a:ext cx="335370" cy="184934"/>
            </a:xfrm>
            <a:prstGeom prst="rect">
              <a:avLst/>
            </a:prstGeom>
            <a:solidFill>
              <a:srgbClr val="00A3AD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tángulo 26">
              <a:extLst>
                <a:ext uri="{FF2B5EF4-FFF2-40B4-BE49-F238E27FC236}">
                  <a16:creationId xmlns:a16="http://schemas.microsoft.com/office/drawing/2014/main" id="{3D6A963E-E2A5-B6D9-3A8D-77E979BB922A}"/>
                </a:ext>
              </a:extLst>
            </p:cNvPr>
            <p:cNvSpPr/>
            <p:nvPr/>
          </p:nvSpPr>
          <p:spPr>
            <a:xfrm>
              <a:off x="6056180" y="3962044"/>
              <a:ext cx="335370" cy="184934"/>
            </a:xfrm>
            <a:prstGeom prst="rect">
              <a:avLst/>
            </a:prstGeom>
            <a:solidFill>
              <a:srgbClr val="00A3AD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8" name="Rectángulo 27">
              <a:extLst>
                <a:ext uri="{FF2B5EF4-FFF2-40B4-BE49-F238E27FC236}">
                  <a16:creationId xmlns:a16="http://schemas.microsoft.com/office/drawing/2014/main" id="{FA48F7CA-BFF7-95D1-5274-AA17ECCF5D9E}"/>
                </a:ext>
              </a:extLst>
            </p:cNvPr>
            <p:cNvSpPr/>
            <p:nvPr/>
          </p:nvSpPr>
          <p:spPr>
            <a:xfrm>
              <a:off x="5565350" y="4243253"/>
              <a:ext cx="335370" cy="184934"/>
            </a:xfrm>
            <a:prstGeom prst="rect">
              <a:avLst/>
            </a:prstGeom>
            <a:solidFill>
              <a:srgbClr val="00A3AD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9" name="Rectángulo 28">
              <a:extLst>
                <a:ext uri="{FF2B5EF4-FFF2-40B4-BE49-F238E27FC236}">
                  <a16:creationId xmlns:a16="http://schemas.microsoft.com/office/drawing/2014/main" id="{57716CB3-A3AF-6870-4657-192E0A2E0E66}"/>
                </a:ext>
              </a:extLst>
            </p:cNvPr>
            <p:cNvSpPr/>
            <p:nvPr/>
          </p:nvSpPr>
          <p:spPr>
            <a:xfrm>
              <a:off x="6056180" y="4243253"/>
              <a:ext cx="335370" cy="184934"/>
            </a:xfrm>
            <a:prstGeom prst="rect">
              <a:avLst/>
            </a:prstGeom>
            <a:solidFill>
              <a:srgbClr val="00A3AD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0" name="Rectángulo 29">
              <a:extLst>
                <a:ext uri="{FF2B5EF4-FFF2-40B4-BE49-F238E27FC236}">
                  <a16:creationId xmlns:a16="http://schemas.microsoft.com/office/drawing/2014/main" id="{27601B5F-667D-747B-DE73-6A0EB1596D7A}"/>
                </a:ext>
              </a:extLst>
            </p:cNvPr>
            <p:cNvSpPr/>
            <p:nvPr/>
          </p:nvSpPr>
          <p:spPr>
            <a:xfrm>
              <a:off x="5518150" y="3892550"/>
              <a:ext cx="444500" cy="603250"/>
            </a:xfrm>
            <a:prstGeom prst="rect">
              <a:avLst/>
            </a:prstGeom>
            <a:noFill/>
            <a:ln>
              <a:solidFill>
                <a:srgbClr val="053139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1" name="Rectángulo 30">
              <a:extLst>
                <a:ext uri="{FF2B5EF4-FFF2-40B4-BE49-F238E27FC236}">
                  <a16:creationId xmlns:a16="http://schemas.microsoft.com/office/drawing/2014/main" id="{6540EC88-17D7-2142-D978-A9FD7FA9ECF9}"/>
                </a:ext>
              </a:extLst>
            </p:cNvPr>
            <p:cNvSpPr/>
            <p:nvPr/>
          </p:nvSpPr>
          <p:spPr>
            <a:xfrm>
              <a:off x="5998000" y="3892550"/>
              <a:ext cx="444500" cy="603250"/>
            </a:xfrm>
            <a:prstGeom prst="rect">
              <a:avLst/>
            </a:prstGeom>
            <a:noFill/>
            <a:ln>
              <a:solidFill>
                <a:srgbClr val="053139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grpSp>
        <p:nvGrpSpPr>
          <p:cNvPr id="41" name="Grupo 40">
            <a:extLst>
              <a:ext uri="{FF2B5EF4-FFF2-40B4-BE49-F238E27FC236}">
                <a16:creationId xmlns:a16="http://schemas.microsoft.com/office/drawing/2014/main" id="{3443D721-4E01-9F45-4B4A-5FBC3B52A6D8}"/>
              </a:ext>
            </a:extLst>
          </p:cNvPr>
          <p:cNvGrpSpPr/>
          <p:nvPr/>
        </p:nvGrpSpPr>
        <p:grpSpPr>
          <a:xfrm>
            <a:off x="6821392" y="3267123"/>
            <a:ext cx="947635" cy="603250"/>
            <a:chOff x="6748564" y="3289300"/>
            <a:chExt cx="947635" cy="603250"/>
          </a:xfrm>
        </p:grpSpPr>
        <p:sp>
          <p:nvSpPr>
            <p:cNvPr id="32" name="Rectángulo 31">
              <a:extLst>
                <a:ext uri="{FF2B5EF4-FFF2-40B4-BE49-F238E27FC236}">
                  <a16:creationId xmlns:a16="http://schemas.microsoft.com/office/drawing/2014/main" id="{8AA447E3-1E55-31E1-8B91-0DD636ED0879}"/>
                </a:ext>
              </a:extLst>
            </p:cNvPr>
            <p:cNvSpPr/>
            <p:nvPr/>
          </p:nvSpPr>
          <p:spPr>
            <a:xfrm>
              <a:off x="6795765" y="3360506"/>
              <a:ext cx="335370" cy="184934"/>
            </a:xfrm>
            <a:prstGeom prst="rect">
              <a:avLst/>
            </a:prstGeom>
            <a:solidFill>
              <a:srgbClr val="00A3AD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3" name="Rectángulo 32">
              <a:extLst>
                <a:ext uri="{FF2B5EF4-FFF2-40B4-BE49-F238E27FC236}">
                  <a16:creationId xmlns:a16="http://schemas.microsoft.com/office/drawing/2014/main" id="{347B1A6D-28D1-B515-589A-61651EE4C024}"/>
                </a:ext>
              </a:extLst>
            </p:cNvPr>
            <p:cNvSpPr/>
            <p:nvPr/>
          </p:nvSpPr>
          <p:spPr>
            <a:xfrm>
              <a:off x="7286595" y="3358794"/>
              <a:ext cx="335370" cy="184934"/>
            </a:xfrm>
            <a:prstGeom prst="rect">
              <a:avLst/>
            </a:prstGeom>
            <a:solidFill>
              <a:srgbClr val="00A3AD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4" name="Rectángulo 33">
              <a:extLst>
                <a:ext uri="{FF2B5EF4-FFF2-40B4-BE49-F238E27FC236}">
                  <a16:creationId xmlns:a16="http://schemas.microsoft.com/office/drawing/2014/main" id="{732ECA30-E956-8A87-AF31-913AAF7C2355}"/>
                </a:ext>
              </a:extLst>
            </p:cNvPr>
            <p:cNvSpPr/>
            <p:nvPr/>
          </p:nvSpPr>
          <p:spPr>
            <a:xfrm>
              <a:off x="6795765" y="3640003"/>
              <a:ext cx="335370" cy="184934"/>
            </a:xfrm>
            <a:prstGeom prst="rect">
              <a:avLst/>
            </a:prstGeom>
            <a:solidFill>
              <a:srgbClr val="00A3AD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5" name="Rectángulo 34">
              <a:extLst>
                <a:ext uri="{FF2B5EF4-FFF2-40B4-BE49-F238E27FC236}">
                  <a16:creationId xmlns:a16="http://schemas.microsoft.com/office/drawing/2014/main" id="{D8C38EC6-E722-5508-C2FE-D96915F15E3F}"/>
                </a:ext>
              </a:extLst>
            </p:cNvPr>
            <p:cNvSpPr/>
            <p:nvPr/>
          </p:nvSpPr>
          <p:spPr>
            <a:xfrm>
              <a:off x="7286595" y="3640003"/>
              <a:ext cx="335370" cy="184934"/>
            </a:xfrm>
            <a:prstGeom prst="rect">
              <a:avLst/>
            </a:prstGeom>
            <a:solidFill>
              <a:srgbClr val="00A3AD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6" name="Rectángulo 35">
              <a:extLst>
                <a:ext uri="{FF2B5EF4-FFF2-40B4-BE49-F238E27FC236}">
                  <a16:creationId xmlns:a16="http://schemas.microsoft.com/office/drawing/2014/main" id="{85F43FCA-7CB9-88C9-60AB-55C1145DFDCD}"/>
                </a:ext>
              </a:extLst>
            </p:cNvPr>
            <p:cNvSpPr/>
            <p:nvPr/>
          </p:nvSpPr>
          <p:spPr>
            <a:xfrm>
              <a:off x="6748564" y="3289300"/>
              <a:ext cx="947635" cy="603250"/>
            </a:xfrm>
            <a:prstGeom prst="rect">
              <a:avLst/>
            </a:prstGeom>
            <a:noFill/>
            <a:ln>
              <a:solidFill>
                <a:srgbClr val="053139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grpSp>
        <p:nvGrpSpPr>
          <p:cNvPr id="42" name="Grupo 41">
            <a:extLst>
              <a:ext uri="{FF2B5EF4-FFF2-40B4-BE49-F238E27FC236}">
                <a16:creationId xmlns:a16="http://schemas.microsoft.com/office/drawing/2014/main" id="{447F99A3-C13D-E537-077E-E3DA4760E16F}"/>
              </a:ext>
            </a:extLst>
          </p:cNvPr>
          <p:cNvGrpSpPr/>
          <p:nvPr/>
        </p:nvGrpSpPr>
        <p:grpSpPr>
          <a:xfrm>
            <a:off x="367352" y="2486501"/>
            <a:ext cx="3268486" cy="2786236"/>
            <a:chOff x="1917791" y="1462211"/>
            <a:chExt cx="5166144" cy="4089620"/>
          </a:xfrm>
        </p:grpSpPr>
        <p:pic>
          <p:nvPicPr>
            <p:cNvPr id="43" name="Imagen 42">
              <a:extLst>
                <a:ext uri="{FF2B5EF4-FFF2-40B4-BE49-F238E27FC236}">
                  <a16:creationId xmlns:a16="http://schemas.microsoft.com/office/drawing/2014/main" id="{3334B891-9F5E-61CB-F90D-0157395CF3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8797" r="18589"/>
            <a:stretch/>
          </p:blipFill>
          <p:spPr>
            <a:xfrm>
              <a:off x="1917791" y="1462211"/>
              <a:ext cx="5166144" cy="4089620"/>
            </a:xfrm>
            <a:prstGeom prst="rect">
              <a:avLst/>
            </a:prstGeom>
          </p:spPr>
        </p:pic>
        <p:sp>
          <p:nvSpPr>
            <p:cNvPr id="44" name="Rectángulo 43">
              <a:extLst>
                <a:ext uri="{FF2B5EF4-FFF2-40B4-BE49-F238E27FC236}">
                  <a16:creationId xmlns:a16="http://schemas.microsoft.com/office/drawing/2014/main" id="{5CB86C4E-4B88-926B-7F76-87434962D2AE}"/>
                </a:ext>
              </a:extLst>
            </p:cNvPr>
            <p:cNvSpPr/>
            <p:nvPr/>
          </p:nvSpPr>
          <p:spPr>
            <a:xfrm>
              <a:off x="4606500" y="4808306"/>
              <a:ext cx="335370" cy="184934"/>
            </a:xfrm>
            <a:prstGeom prst="rect">
              <a:avLst/>
            </a:prstGeom>
            <a:solidFill>
              <a:srgbClr val="00A3AD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0" name="Rectángulo 49">
              <a:extLst>
                <a:ext uri="{FF2B5EF4-FFF2-40B4-BE49-F238E27FC236}">
                  <a16:creationId xmlns:a16="http://schemas.microsoft.com/office/drawing/2014/main" id="{98FD6532-D0C7-FB2D-8223-80B9E9FAD792}"/>
                </a:ext>
              </a:extLst>
            </p:cNvPr>
            <p:cNvSpPr/>
            <p:nvPr/>
          </p:nvSpPr>
          <p:spPr>
            <a:xfrm>
              <a:off x="5097330" y="4806594"/>
              <a:ext cx="335370" cy="184934"/>
            </a:xfrm>
            <a:prstGeom prst="rect">
              <a:avLst/>
            </a:prstGeom>
            <a:solidFill>
              <a:srgbClr val="00A3AD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2" name="Rectángulo 51">
              <a:extLst>
                <a:ext uri="{FF2B5EF4-FFF2-40B4-BE49-F238E27FC236}">
                  <a16:creationId xmlns:a16="http://schemas.microsoft.com/office/drawing/2014/main" id="{7059BD37-67F6-B97F-4F72-2FAD50153E55}"/>
                </a:ext>
              </a:extLst>
            </p:cNvPr>
            <p:cNvSpPr/>
            <p:nvPr/>
          </p:nvSpPr>
          <p:spPr>
            <a:xfrm>
              <a:off x="4606500" y="5087803"/>
              <a:ext cx="335370" cy="184934"/>
            </a:xfrm>
            <a:prstGeom prst="rect">
              <a:avLst/>
            </a:prstGeom>
            <a:solidFill>
              <a:srgbClr val="00A3AD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3" name="Rectángulo 52">
              <a:extLst>
                <a:ext uri="{FF2B5EF4-FFF2-40B4-BE49-F238E27FC236}">
                  <a16:creationId xmlns:a16="http://schemas.microsoft.com/office/drawing/2014/main" id="{2F203602-472D-D624-5279-08BBAD85B06D}"/>
                </a:ext>
              </a:extLst>
            </p:cNvPr>
            <p:cNvSpPr/>
            <p:nvPr/>
          </p:nvSpPr>
          <p:spPr>
            <a:xfrm>
              <a:off x="5097330" y="5087803"/>
              <a:ext cx="335370" cy="184934"/>
            </a:xfrm>
            <a:prstGeom prst="rect">
              <a:avLst/>
            </a:prstGeom>
            <a:solidFill>
              <a:srgbClr val="00A3AD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cxnSp>
        <p:nvCxnSpPr>
          <p:cNvPr id="57" name="Conector recto de flecha 56">
            <a:extLst>
              <a:ext uri="{FF2B5EF4-FFF2-40B4-BE49-F238E27FC236}">
                <a16:creationId xmlns:a16="http://schemas.microsoft.com/office/drawing/2014/main" id="{58526EF9-BE23-293D-AEFE-C267964C6E80}"/>
              </a:ext>
            </a:extLst>
          </p:cNvPr>
          <p:cNvCxnSpPr>
            <a:cxnSpLocks/>
          </p:cNvCxnSpPr>
          <p:nvPr/>
        </p:nvCxnSpPr>
        <p:spPr>
          <a:xfrm>
            <a:off x="2658746" y="4908081"/>
            <a:ext cx="107544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CuadroTexto 60">
            <a:extLst>
              <a:ext uri="{FF2B5EF4-FFF2-40B4-BE49-F238E27FC236}">
                <a16:creationId xmlns:a16="http://schemas.microsoft.com/office/drawing/2014/main" id="{FB803E2A-55E7-3386-2B0D-3E98B07F5CF5}"/>
              </a:ext>
            </a:extLst>
          </p:cNvPr>
          <p:cNvSpPr txBox="1"/>
          <p:nvPr/>
        </p:nvSpPr>
        <p:spPr>
          <a:xfrm>
            <a:off x="2507814" y="4936201"/>
            <a:ext cx="122637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dirty="0">
                <a:latin typeface="Arial Nova Light" panose="020B0304020202020204" pitchFamily="34" charset="0"/>
              </a:rPr>
              <a:t>Arneses de prueba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48318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1F6CFB1-B273-46C4-A51D-9E7A8C23B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401EA1E0-7A88-4E73-848C-16262141E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Module 4. Verification and validation</a:t>
            </a:r>
            <a:endParaRPr lang="es-ES" dirty="0"/>
          </a:p>
        </p:txBody>
      </p:sp>
      <p:sp>
        <p:nvSpPr>
          <p:cNvPr id="9" name="Marcador de contenido 8">
            <a:extLst>
              <a:ext uri="{FF2B5EF4-FFF2-40B4-BE49-F238E27FC236}">
                <a16:creationId xmlns:a16="http://schemas.microsoft.com/office/drawing/2014/main" id="{FD7FC5C6-0F9A-D394-D2ED-7E84DAEEC76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2031" y="1275347"/>
            <a:ext cx="8299939" cy="774347"/>
          </a:xfrm>
        </p:spPr>
        <p:txBody>
          <a:bodyPr>
            <a:normAutofit lnSpcReduction="10000"/>
          </a:bodyPr>
          <a:lstStyle/>
          <a:p>
            <a:r>
              <a:rPr lang="en-GB" dirty="0">
                <a:latin typeface="Arial Nova Light" panose="020B0304020202020204" pitchFamily="34" charset="0"/>
              </a:rPr>
              <a:t>Objective 2: Test automation and linkage with requirements.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A489E63D-3816-942A-9310-45E76EA287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124" y="2049694"/>
            <a:ext cx="5262735" cy="4255513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67DC7583-69E2-4A84-113E-AE52CD6468C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23"/>
          <a:stretch/>
        </p:blipFill>
        <p:spPr>
          <a:xfrm>
            <a:off x="5512859" y="2168755"/>
            <a:ext cx="3506253" cy="3683925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DCBAE41E-E7B8-8944-B82C-7BE63E273A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792" y="4269555"/>
            <a:ext cx="5019546" cy="1048037"/>
          </a:xfrm>
          <a:prstGeom prst="rect">
            <a:avLst/>
          </a:prstGeom>
        </p:spPr>
      </p:pic>
      <p:cxnSp>
        <p:nvCxnSpPr>
          <p:cNvPr id="16" name="Conector recto de flecha 15">
            <a:extLst>
              <a:ext uri="{FF2B5EF4-FFF2-40B4-BE49-F238E27FC236}">
                <a16:creationId xmlns:a16="http://schemas.microsoft.com/office/drawing/2014/main" id="{7E4B9566-571D-C4B6-7D53-FA6A7FA2219D}"/>
              </a:ext>
            </a:extLst>
          </p:cNvPr>
          <p:cNvCxnSpPr>
            <a:cxnSpLocks/>
          </p:cNvCxnSpPr>
          <p:nvPr/>
        </p:nvCxnSpPr>
        <p:spPr>
          <a:xfrm>
            <a:off x="3208020" y="3429000"/>
            <a:ext cx="1243400" cy="103246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9782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388109" y="2754427"/>
            <a:ext cx="3847227" cy="1362075"/>
          </a:xfrm>
        </p:spPr>
        <p:txBody>
          <a:bodyPr>
            <a:normAutofit/>
          </a:bodyPr>
          <a:lstStyle/>
          <a:p>
            <a:r>
              <a:rPr lang="en-US" dirty="0"/>
              <a:t>Conclusions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4403674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1F6CFB1-B273-46C4-A51D-9E7A8C23B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401EA1E0-7A88-4E73-848C-16262141E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  <a:endParaRPr lang="es-ES" dirty="0"/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D3591743-E0F0-4145-AE42-5AB255F302E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algn="just">
              <a:lnSpc>
                <a:spcPct val="150000"/>
              </a:lnSpc>
            </a:pPr>
            <a:r>
              <a:rPr lang="en-GB" dirty="0">
                <a:solidFill>
                  <a:schemeClr val="tx1"/>
                </a:solidFill>
                <a:latin typeface="Arial Nova Light" panose="020B0304020202020204" pitchFamily="34" charset="0"/>
              </a:rPr>
              <a:t>MATLAB &amp; Simulink are suitable tools to get started in model-based systems engineering.</a:t>
            </a:r>
          </a:p>
          <a:p>
            <a:pPr algn="just">
              <a:lnSpc>
                <a:spcPct val="150000"/>
              </a:lnSpc>
            </a:pPr>
            <a:r>
              <a:rPr lang="en-GB" dirty="0">
                <a:solidFill>
                  <a:schemeClr val="tx1"/>
                </a:solidFill>
                <a:latin typeface="Arial Nova Light" panose="020B0304020202020204" pitchFamily="34" charset="0"/>
              </a:rPr>
              <a:t>If students are familiar with this software, they can start working without additional software.</a:t>
            </a:r>
          </a:p>
          <a:p>
            <a:pPr algn="just">
              <a:lnSpc>
                <a:spcPct val="150000"/>
              </a:lnSpc>
            </a:pPr>
            <a:r>
              <a:rPr lang="en-GB" dirty="0">
                <a:solidFill>
                  <a:schemeClr val="tx1"/>
                </a:solidFill>
                <a:latin typeface="Arial Nova Light" panose="020B0304020202020204" pitchFamily="34" charset="0"/>
              </a:rPr>
              <a:t>It allows linking new knowledge with previous modelling knowledge.</a:t>
            </a:r>
            <a:endParaRPr lang="en-US" dirty="0">
              <a:solidFill>
                <a:schemeClr val="tx1"/>
              </a:solidFill>
              <a:latin typeface="Arial Nova Light" panose="020B0304020202020204" pitchFamily="34" charset="0"/>
            </a:endParaRPr>
          </a:p>
          <a:p>
            <a:pPr algn="just"/>
            <a:endParaRPr lang="en-US" i="0" dirty="0">
              <a:solidFill>
                <a:schemeClr val="tx1"/>
              </a:solidFill>
              <a:effectLst/>
              <a:latin typeface="Arial Nova Light" panose="020B0304020202020204" pitchFamily="34" charset="0"/>
            </a:endParaRPr>
          </a:p>
          <a:p>
            <a:pPr marL="0" indent="0">
              <a:buNone/>
            </a:pPr>
            <a:endParaRPr lang="en-US" i="0" dirty="0">
              <a:solidFill>
                <a:srgbClr val="454545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3028003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contenido 1"/>
          <p:cNvSpPr txBox="1">
            <a:spLocks/>
          </p:cNvSpPr>
          <p:nvPr/>
        </p:nvSpPr>
        <p:spPr>
          <a:xfrm>
            <a:off x="3255254" y="2648673"/>
            <a:ext cx="2895602" cy="11506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marR="0" indent="0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/>
              <a:buNone/>
              <a:tabLst/>
              <a:defRPr lang="es-ES_tradnl" sz="1400" b="0" i="0" kern="1200" noProof="0">
                <a:solidFill>
                  <a:srgbClr val="FFFFFF"/>
                </a:solidFill>
                <a:latin typeface="Arial Nova Light" charset="0"/>
                <a:ea typeface="Arial Nova Light" charset="0"/>
                <a:cs typeface="Arial Nova Light" charset="0"/>
              </a:defRPr>
            </a:lvl1pPr>
            <a:lvl2pPr marL="457188" marR="0" indent="0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/>
              <a:buNone/>
              <a:tabLst/>
              <a:defRPr lang="es-ES_tradnl" sz="1200" b="0" i="0" kern="1200" noProof="0">
                <a:solidFill>
                  <a:srgbClr val="FFFFFF"/>
                </a:solidFill>
                <a:latin typeface="Arial Nova Light" charset="0"/>
                <a:ea typeface="Arial Nova Light" charset="0"/>
                <a:cs typeface="Arial Nova Light" charset="0"/>
              </a:defRPr>
            </a:lvl2pPr>
            <a:lvl3pPr marL="914377" marR="0" indent="0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/>
              <a:buNone/>
              <a:tabLst/>
              <a:defRPr lang="es-ES_tradnl" sz="1100" b="0" i="0" kern="1200" noProof="0">
                <a:solidFill>
                  <a:srgbClr val="FFFFFF"/>
                </a:solidFill>
                <a:latin typeface="Arial Nova Light" charset="0"/>
                <a:ea typeface="Arial Nova Light" charset="0"/>
                <a:cs typeface="Arial Nova Light" charset="0"/>
              </a:defRPr>
            </a:lvl3pPr>
            <a:lvl4pPr marL="1371566" marR="0" indent="0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/>
              <a:buNone/>
              <a:tabLst/>
              <a:defRPr lang="es-ES_tradnl" sz="1050" b="0" i="0" kern="1200" noProof="0">
                <a:solidFill>
                  <a:srgbClr val="FFFFFF"/>
                </a:solidFill>
                <a:latin typeface="Arial Nova Light" charset="0"/>
                <a:ea typeface="Arial Nova Light" charset="0"/>
                <a:cs typeface="Arial Nova Light" charset="0"/>
              </a:defRPr>
            </a:lvl4pPr>
            <a:lvl5pPr marL="1828755" marR="0" indent="0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/>
              <a:buNone/>
              <a:tabLst/>
              <a:defRPr lang="en-US" sz="1050" b="0" i="0" kern="1200" noProof="0">
                <a:solidFill>
                  <a:srgbClr val="FFFFFF"/>
                </a:solidFill>
                <a:latin typeface="Arial Nova Light" charset="0"/>
                <a:ea typeface="Arial Nova Light" charset="0"/>
                <a:cs typeface="Arial Nova Light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2400" b="1" dirty="0" err="1"/>
              <a:t>Eskerrik</a:t>
            </a:r>
            <a:r>
              <a:rPr lang="es-ES" sz="2400" b="1" dirty="0"/>
              <a:t> </a:t>
            </a:r>
            <a:r>
              <a:rPr lang="es-ES" sz="2400" b="1" dirty="0" err="1"/>
              <a:t>asko</a:t>
            </a:r>
            <a:endParaRPr lang="es-ES" sz="2400" b="1" dirty="0"/>
          </a:p>
          <a:p>
            <a:pPr algn="ctr"/>
            <a:r>
              <a:rPr lang="es-ES" sz="2400" b="1" dirty="0"/>
              <a:t>Muchas gracias</a:t>
            </a:r>
          </a:p>
          <a:p>
            <a:pPr algn="ctr"/>
            <a:r>
              <a:rPr lang="es-ES" sz="2400" b="1" dirty="0" err="1"/>
              <a:t>Thank</a:t>
            </a:r>
            <a:r>
              <a:rPr lang="es-ES" sz="2400" b="1" dirty="0"/>
              <a:t> </a:t>
            </a:r>
            <a:r>
              <a:rPr lang="es-ES" sz="2400" b="1" dirty="0" err="1"/>
              <a:t>you</a:t>
            </a:r>
            <a:endParaRPr lang="es-ES" sz="2400" b="1" dirty="0"/>
          </a:p>
        </p:txBody>
      </p:sp>
      <p:sp>
        <p:nvSpPr>
          <p:cNvPr id="5" name="Content Placeholder 1"/>
          <p:cNvSpPr txBox="1">
            <a:spLocks/>
          </p:cNvSpPr>
          <p:nvPr/>
        </p:nvSpPr>
        <p:spPr>
          <a:xfrm>
            <a:off x="415783" y="4374679"/>
            <a:ext cx="3712873" cy="17581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marR="0" indent="0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 panose="020B0604020202020204" pitchFamily="34" charset="0"/>
              <a:buNone/>
              <a:tabLst/>
              <a:defRPr lang="es-ES_tradnl" sz="1400" b="0" i="0" kern="1200" noProof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8" marR="0" indent="0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 panose="020B0604020202020204" pitchFamily="34" charset="0"/>
              <a:buNone/>
              <a:tabLst/>
              <a:defRPr lang="es-ES_tradnl" sz="1200" b="0" i="0" kern="1200" noProof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914377" marR="0" indent="0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/>
              <a:buNone/>
              <a:tabLst/>
              <a:defRPr lang="es-ES_tradnl" sz="1100" b="0" i="0" kern="1200" noProof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371566" marR="0" indent="0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/>
              <a:buNone/>
              <a:tabLst/>
              <a:defRPr lang="es-ES_tradnl" sz="1050" b="0" i="0" kern="1200" noProof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828755" marR="0" indent="0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ppleSymbols" panose="02000000000000000000" pitchFamily="2" charset="-79"/>
              <a:buNone/>
              <a:tabLst/>
              <a:defRPr lang="en-US" sz="1050" b="0" i="0" kern="1200" noProof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b="1" dirty="0"/>
              <a:t>Jon del Olmo Larrañaga</a:t>
            </a:r>
          </a:p>
          <a:p>
            <a:r>
              <a:rPr lang="es-ES" sz="1100" dirty="0">
                <a:hlinkClick r:id="rId2"/>
              </a:rPr>
              <a:t>jdelolmo@mondragon.edu</a:t>
            </a:r>
            <a:endParaRPr lang="es-ES" sz="1100" dirty="0"/>
          </a:p>
          <a:p>
            <a:r>
              <a:rPr lang="es-ES" sz="1400" b="1" dirty="0" err="1"/>
              <a:t>Iosu</a:t>
            </a:r>
            <a:r>
              <a:rPr lang="es-ES" sz="1400" b="1" dirty="0"/>
              <a:t> Aizpuru</a:t>
            </a:r>
          </a:p>
          <a:p>
            <a:r>
              <a:rPr lang="es-ES" sz="1100" dirty="0">
                <a:hlinkClick r:id="rId3"/>
              </a:rPr>
              <a:t>iaizpuru@mondragon.edu</a:t>
            </a:r>
            <a:endParaRPr lang="es-ES" sz="1100" dirty="0"/>
          </a:p>
          <a:p>
            <a:r>
              <a:rPr lang="es-ES" sz="1400" b="1" dirty="0"/>
              <a:t>Paul </a:t>
            </a:r>
            <a:r>
              <a:rPr lang="es-ES" sz="1400" b="1" dirty="0" err="1"/>
              <a:t>Aretxederreta</a:t>
            </a:r>
            <a:endParaRPr lang="es-ES" sz="1400" b="1" dirty="0"/>
          </a:p>
          <a:p>
            <a:r>
              <a:rPr lang="es-ES" sz="1100" dirty="0">
                <a:hlinkClick r:id="rId4"/>
              </a:rPr>
              <a:t>x.paretxederreta@mondragon.edu</a:t>
            </a:r>
            <a:endParaRPr lang="es-ES" sz="1100" dirty="0"/>
          </a:p>
          <a:p>
            <a:r>
              <a:rPr lang="es-ES" sz="1100" dirty="0"/>
              <a:t>Galarreta Campus</a:t>
            </a:r>
          </a:p>
          <a:p>
            <a:r>
              <a:rPr lang="es-ES" sz="1100" dirty="0" err="1"/>
              <a:t>Jauregi</a:t>
            </a:r>
            <a:r>
              <a:rPr lang="es-ES" sz="1100" dirty="0"/>
              <a:t> Bailara, </a:t>
            </a:r>
            <a:r>
              <a:rPr lang="es-ES" sz="1100" dirty="0" err="1"/>
              <a:t>z.g</a:t>
            </a:r>
            <a:r>
              <a:rPr lang="es-ES" sz="1100" dirty="0"/>
              <a:t>.</a:t>
            </a:r>
          </a:p>
          <a:p>
            <a:r>
              <a:rPr lang="es-ES" sz="1100" dirty="0"/>
              <a:t>20120 Hernani (</a:t>
            </a:r>
            <a:r>
              <a:rPr lang="es-ES" sz="1100" dirty="0" err="1"/>
              <a:t>Gipuzkoa</a:t>
            </a:r>
            <a:r>
              <a:rPr lang="es-ES" sz="1100" dirty="0"/>
              <a:t>)</a:t>
            </a:r>
          </a:p>
          <a:p>
            <a:r>
              <a:rPr lang="es-ES" sz="1100" dirty="0"/>
              <a:t>Tel. : +(34) 943 739765</a:t>
            </a:r>
          </a:p>
          <a:p>
            <a:r>
              <a:rPr lang="es-ES" sz="1100" dirty="0"/>
              <a:t>www.mondragon.edu 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9974403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388109" y="2754427"/>
            <a:ext cx="3847227" cy="1362075"/>
          </a:xfrm>
        </p:spPr>
        <p:txBody>
          <a:bodyPr>
            <a:normAutofit/>
          </a:bodyPr>
          <a:lstStyle/>
          <a:p>
            <a:r>
              <a:rPr lang="en-US" dirty="0"/>
              <a:t>Context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9650544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1F6CFB1-B273-46C4-A51D-9E7A8C23B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401EA1E0-7A88-4E73-848C-16262141E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Context</a:t>
            </a:r>
            <a:endParaRPr lang="es-ES" dirty="0"/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D3591743-E0F0-4145-AE42-5AB255F302E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7147" y="1027429"/>
            <a:ext cx="8636466" cy="535853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GB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In 2021 the engineering faculty begins to think about a new official master's degree for the </a:t>
            </a:r>
            <a:r>
              <a:rPr lang="en-GB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  <a:hlinkClick r:id="rId2"/>
              </a:rPr>
              <a:t>Galarreta campus </a:t>
            </a:r>
            <a:r>
              <a:rPr lang="en-GB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(Hernani).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GB" dirty="0">
                <a:solidFill>
                  <a:schemeClr val="tx1"/>
                </a:solidFill>
                <a:latin typeface="Arial Nova Light" panose="020B0304020202020204" pitchFamily="34" charset="0"/>
              </a:rPr>
              <a:t>Some of the topics to be addressed were:</a:t>
            </a:r>
            <a:endParaRPr lang="es-ES" dirty="0">
              <a:solidFill>
                <a:schemeClr val="tx1"/>
              </a:solidFill>
              <a:latin typeface="Arial Nova Light" panose="020B0304020202020204" pitchFamily="34" charset="0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00BDDC72-2BAB-ABD6-733C-02724D979F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042" t="15557" r="26667" b="5926"/>
          <a:stretch/>
        </p:blipFill>
        <p:spPr>
          <a:xfrm>
            <a:off x="5149781" y="3296950"/>
            <a:ext cx="3695700" cy="2620363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E4817487-E788-1DF0-9685-BEE976E96F58}"/>
              </a:ext>
            </a:extLst>
          </p:cNvPr>
          <p:cNvSpPr txBox="1"/>
          <p:nvPr/>
        </p:nvSpPr>
        <p:spPr>
          <a:xfrm>
            <a:off x="577781" y="2934962"/>
            <a:ext cx="4757894" cy="23431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000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Systems</a:t>
            </a:r>
            <a:r>
              <a:rPr lang="es-ES" sz="2000" dirty="0">
                <a:solidFill>
                  <a:schemeClr val="tx1"/>
                </a:solidFill>
                <a:latin typeface="Arial Nova Light" panose="020B0304020202020204" pitchFamily="34" charset="0"/>
              </a:rPr>
              <a:t> </a:t>
            </a:r>
            <a:r>
              <a:rPr lang="es-ES" sz="2000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engineering</a:t>
            </a:r>
            <a:r>
              <a:rPr lang="es-ES" sz="2000" dirty="0">
                <a:solidFill>
                  <a:schemeClr val="tx1"/>
                </a:solidFill>
                <a:latin typeface="Arial Nova Light" panose="020B0304020202020204" pitchFamily="34" charset="0"/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000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Model-based</a:t>
            </a:r>
            <a:r>
              <a:rPr lang="es-ES" sz="2000" dirty="0">
                <a:solidFill>
                  <a:schemeClr val="tx1"/>
                </a:solidFill>
                <a:latin typeface="Arial Nova Light" panose="020B0304020202020204" pitchFamily="34" charset="0"/>
              </a:rPr>
              <a:t> </a:t>
            </a:r>
            <a:r>
              <a:rPr lang="es-ES" sz="2000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design</a:t>
            </a:r>
            <a:r>
              <a:rPr lang="es-ES" sz="2000" dirty="0">
                <a:solidFill>
                  <a:schemeClr val="tx1"/>
                </a:solidFill>
                <a:latin typeface="Arial Nova Light" panose="020B0304020202020204" pitchFamily="34" charset="0"/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000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Validation</a:t>
            </a:r>
            <a:r>
              <a:rPr lang="es-ES" sz="2000" dirty="0">
                <a:solidFill>
                  <a:schemeClr val="tx1"/>
                </a:solidFill>
                <a:latin typeface="Arial Nova Light" panose="020B0304020202020204" pitchFamily="34" charset="0"/>
              </a:rPr>
              <a:t> and </a:t>
            </a:r>
            <a:r>
              <a:rPr lang="es-ES" sz="2000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verification</a:t>
            </a:r>
            <a:r>
              <a:rPr lang="es-ES" sz="2000" dirty="0">
                <a:solidFill>
                  <a:schemeClr val="tx1"/>
                </a:solidFill>
                <a:latin typeface="Arial Nova Light" panose="020B0304020202020204" pitchFamily="34" charset="0"/>
              </a:rPr>
              <a:t> </a:t>
            </a:r>
            <a:r>
              <a:rPr lang="es-ES" sz="2000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tools</a:t>
            </a:r>
            <a:r>
              <a:rPr lang="es-ES" sz="2000" dirty="0">
                <a:solidFill>
                  <a:schemeClr val="tx1"/>
                </a:solidFill>
                <a:latin typeface="Arial Nova Light" panose="020B0304020202020204" pitchFamily="34" charset="0"/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s-ES" sz="2000" dirty="0">
              <a:latin typeface="Arial Nova Light" panose="020B0304020202020204" pitchFamily="34" charset="0"/>
            </a:endParaRPr>
          </a:p>
          <a:p>
            <a:pPr lvl="1">
              <a:lnSpc>
                <a:spcPct val="150000"/>
              </a:lnSpc>
            </a:pPr>
            <a:endParaRPr lang="es-ES" sz="2000" dirty="0">
              <a:solidFill>
                <a:schemeClr val="tx1"/>
              </a:solidFill>
              <a:latin typeface="Arial Nova Light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20706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1F6CFB1-B273-46C4-A51D-9E7A8C23B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401EA1E0-7A88-4E73-848C-16262141E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Context</a:t>
            </a:r>
            <a:endParaRPr lang="es-ES" dirty="0"/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D3591743-E0F0-4145-AE42-5AB255F302E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7147" y="1027430"/>
            <a:ext cx="8299939" cy="4812716"/>
          </a:xfrm>
        </p:spPr>
        <p:txBody>
          <a:bodyPr/>
          <a:lstStyle/>
          <a:p>
            <a:pPr marL="0" indent="0" algn="ctr">
              <a:buNone/>
            </a:pPr>
            <a:r>
              <a:rPr lang="en-GB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Industrial companies are responsible for the entire life cycle </a:t>
            </a:r>
          </a:p>
          <a:p>
            <a:pPr marL="0" indent="0" algn="ctr">
              <a:buNone/>
            </a:pPr>
            <a:r>
              <a:rPr lang="en-GB" b="1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life cycle</a:t>
            </a:r>
            <a:endParaRPr lang="en-US" b="1" i="0" dirty="0">
              <a:solidFill>
                <a:schemeClr val="tx1"/>
              </a:solidFill>
              <a:effectLst/>
              <a:latin typeface="Arial Nova Light" panose="020B0304020202020204" pitchFamily="34" charset="0"/>
            </a:endParaRPr>
          </a:p>
          <a:p>
            <a:pPr marL="0" indent="0">
              <a:buNone/>
            </a:pPr>
            <a:endParaRPr lang="en-US" i="0" dirty="0">
              <a:solidFill>
                <a:srgbClr val="454545"/>
              </a:solidFill>
              <a:effectLst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80210E95-0FB5-7B97-A17A-C55AE4E33C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914" y="2127217"/>
            <a:ext cx="8559694" cy="2887558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71D1CFAA-4E03-353D-78E6-43B90ECFF7CB}"/>
              </a:ext>
            </a:extLst>
          </p:cNvPr>
          <p:cNvSpPr txBox="1"/>
          <p:nvPr/>
        </p:nvSpPr>
        <p:spPr>
          <a:xfrm>
            <a:off x="1775046" y="5438848"/>
            <a:ext cx="536648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The V-model is a methodology for life cycle management.</a:t>
            </a:r>
            <a:endParaRPr lang="en-GB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47F21F7B-906F-49EE-C97F-1EA26ECE52E8}"/>
              </a:ext>
            </a:extLst>
          </p:cNvPr>
          <p:cNvSpPr txBox="1"/>
          <p:nvPr/>
        </p:nvSpPr>
        <p:spPr>
          <a:xfrm>
            <a:off x="3124525" y="2241917"/>
            <a:ext cx="241662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2800" b="1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V </a:t>
            </a:r>
            <a:r>
              <a:rPr lang="es-ES" sz="2800" b="1" i="0" dirty="0" err="1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model</a:t>
            </a:r>
            <a:endParaRPr lang="en-GB" sz="2800" b="1" dirty="0"/>
          </a:p>
        </p:txBody>
      </p: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75690550-9B21-991E-258C-77716BB8EC78}"/>
              </a:ext>
            </a:extLst>
          </p:cNvPr>
          <p:cNvCxnSpPr/>
          <p:nvPr/>
        </p:nvCxnSpPr>
        <p:spPr>
          <a:xfrm>
            <a:off x="633046" y="2934119"/>
            <a:ext cx="2512088" cy="20806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CuadroTexto 14">
            <a:extLst>
              <a:ext uri="{FF2B5EF4-FFF2-40B4-BE49-F238E27FC236}">
                <a16:creationId xmlns:a16="http://schemas.microsoft.com/office/drawing/2014/main" id="{2BB4BEFF-E1F0-F4B5-377E-D182F4ED151D}"/>
              </a:ext>
            </a:extLst>
          </p:cNvPr>
          <p:cNvSpPr txBox="1"/>
          <p:nvPr/>
        </p:nvSpPr>
        <p:spPr>
          <a:xfrm rot="2373486">
            <a:off x="311963" y="4054858"/>
            <a:ext cx="321165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i="0" dirty="0" err="1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Definition</a:t>
            </a:r>
            <a:r>
              <a:rPr lang="es-ES" sz="1400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 and </a:t>
            </a:r>
            <a:r>
              <a:rPr lang="es-ES" sz="1400" i="0" dirty="0" err="1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decomposition</a:t>
            </a:r>
            <a:endParaRPr lang="en-GB" sz="1400" dirty="0"/>
          </a:p>
        </p:txBody>
      </p:sp>
      <p:cxnSp>
        <p:nvCxnSpPr>
          <p:cNvPr id="16" name="Conector recto de flecha 15">
            <a:extLst>
              <a:ext uri="{FF2B5EF4-FFF2-40B4-BE49-F238E27FC236}">
                <a16:creationId xmlns:a16="http://schemas.microsoft.com/office/drawing/2014/main" id="{24F9D81F-1F33-9558-4BD4-A7315FD85DEA}"/>
              </a:ext>
            </a:extLst>
          </p:cNvPr>
          <p:cNvCxnSpPr>
            <a:cxnSpLocks/>
          </p:cNvCxnSpPr>
          <p:nvPr/>
        </p:nvCxnSpPr>
        <p:spPr>
          <a:xfrm flipV="1">
            <a:off x="5291744" y="3287427"/>
            <a:ext cx="2348812" cy="173599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CuadroTexto 17">
            <a:extLst>
              <a:ext uri="{FF2B5EF4-FFF2-40B4-BE49-F238E27FC236}">
                <a16:creationId xmlns:a16="http://schemas.microsoft.com/office/drawing/2014/main" id="{C2449C94-CE5A-EDDE-E1B0-E21566D5EBC7}"/>
              </a:ext>
            </a:extLst>
          </p:cNvPr>
          <p:cNvSpPr txBox="1"/>
          <p:nvPr/>
        </p:nvSpPr>
        <p:spPr>
          <a:xfrm rot="19437461">
            <a:off x="5073083" y="4054859"/>
            <a:ext cx="313593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i="0" dirty="0" err="1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Integration</a:t>
            </a:r>
            <a:r>
              <a:rPr lang="es-ES" sz="1400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, </a:t>
            </a:r>
            <a:r>
              <a:rPr lang="es-ES" sz="1400" i="0" dirty="0" err="1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verification</a:t>
            </a:r>
            <a:r>
              <a:rPr lang="es-ES" sz="1400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 and </a:t>
            </a:r>
            <a:r>
              <a:rPr lang="es-ES" sz="1400" i="0" dirty="0" err="1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validation</a:t>
            </a:r>
            <a:endParaRPr lang="en-GB" sz="1400" dirty="0"/>
          </a:p>
        </p:txBody>
      </p:sp>
      <p:cxnSp>
        <p:nvCxnSpPr>
          <p:cNvPr id="20" name="Conector recto de flecha 19">
            <a:extLst>
              <a:ext uri="{FF2B5EF4-FFF2-40B4-BE49-F238E27FC236}">
                <a16:creationId xmlns:a16="http://schemas.microsoft.com/office/drawing/2014/main" id="{FBB1E476-8377-89D8-76DD-19AE4813C01C}"/>
              </a:ext>
            </a:extLst>
          </p:cNvPr>
          <p:cNvCxnSpPr/>
          <p:nvPr/>
        </p:nvCxnSpPr>
        <p:spPr>
          <a:xfrm flipH="1">
            <a:off x="2613660" y="3287427"/>
            <a:ext cx="351282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CuadroTexto 21">
            <a:extLst>
              <a:ext uri="{FF2B5EF4-FFF2-40B4-BE49-F238E27FC236}">
                <a16:creationId xmlns:a16="http://schemas.microsoft.com/office/drawing/2014/main" id="{028A94FB-4B51-94B1-6CE3-BF36E9A96E1B}"/>
              </a:ext>
            </a:extLst>
          </p:cNvPr>
          <p:cNvSpPr txBox="1"/>
          <p:nvPr/>
        </p:nvSpPr>
        <p:spPr>
          <a:xfrm>
            <a:off x="3704471" y="2966829"/>
            <a:ext cx="13286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 err="1">
                <a:latin typeface="Arial Nova Light" panose="020B0304020202020204" pitchFamily="34" charset="0"/>
              </a:rPr>
              <a:t>Validation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521204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1F6CFB1-B273-46C4-A51D-9E7A8C23B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401EA1E0-7A88-4E73-848C-16262141E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Learning</a:t>
            </a:r>
            <a:r>
              <a:rPr lang="es-ES" dirty="0"/>
              <a:t> </a:t>
            </a:r>
            <a:r>
              <a:rPr lang="es-ES" dirty="0" err="1"/>
              <a:t>outcomes</a:t>
            </a:r>
            <a:endParaRPr lang="es-ES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80210E95-0FB5-7B97-A17A-C55AE4E33C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153" y="1871597"/>
            <a:ext cx="8559694" cy="2887558"/>
          </a:xfrm>
          <a:prstGeom prst="rect">
            <a:avLst/>
          </a:prstGeom>
        </p:spPr>
      </p:pic>
      <p:sp>
        <p:nvSpPr>
          <p:cNvPr id="19" name="Rectángulo 18">
            <a:extLst>
              <a:ext uri="{FF2B5EF4-FFF2-40B4-BE49-F238E27FC236}">
                <a16:creationId xmlns:a16="http://schemas.microsoft.com/office/drawing/2014/main" id="{6400323D-430A-4F82-763D-3502723F3668}"/>
              </a:ext>
            </a:extLst>
          </p:cNvPr>
          <p:cNvSpPr/>
          <p:nvPr/>
        </p:nvSpPr>
        <p:spPr>
          <a:xfrm>
            <a:off x="1446964" y="2758885"/>
            <a:ext cx="1085222" cy="562708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525F291A-511F-6A7C-3924-B0B1316FA10B}"/>
              </a:ext>
            </a:extLst>
          </p:cNvPr>
          <p:cNvSpPr/>
          <p:nvPr/>
        </p:nvSpPr>
        <p:spPr>
          <a:xfrm>
            <a:off x="2124570" y="3262975"/>
            <a:ext cx="1085222" cy="562708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B705C032-7A79-C8B0-2E00-DAF6E8E1BDFA}"/>
              </a:ext>
            </a:extLst>
          </p:cNvPr>
          <p:cNvSpPr/>
          <p:nvPr/>
        </p:nvSpPr>
        <p:spPr>
          <a:xfrm>
            <a:off x="4371034" y="2758886"/>
            <a:ext cx="2924177" cy="1557494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81EC8734-CF2E-735D-1FDD-E0EB3324D788}"/>
              </a:ext>
            </a:extLst>
          </p:cNvPr>
          <p:cNvSpPr txBox="1"/>
          <p:nvPr/>
        </p:nvSpPr>
        <p:spPr>
          <a:xfrm>
            <a:off x="1917791" y="1561602"/>
            <a:ext cx="547734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b="1" dirty="0">
                <a:latin typeface="Arial Nova Light" panose="020B0304020202020204" pitchFamily="34" charset="0"/>
              </a:rPr>
              <a:t>Manage the life cycle </a:t>
            </a:r>
            <a:r>
              <a:rPr lang="en-GB" dirty="0">
                <a:latin typeface="Arial Nova Light" panose="020B0304020202020204" pitchFamily="34" charset="0"/>
              </a:rPr>
              <a:t>with the V-model and model-based techniques.</a:t>
            </a:r>
            <a:endParaRPr lang="es-ES" dirty="0">
              <a:latin typeface="Arial Nova Light" panose="020B0304020202020204" pitchFamily="34" charset="0"/>
            </a:endParaRP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75EE83ED-FB54-B754-85A0-332609404DC3}"/>
              </a:ext>
            </a:extLst>
          </p:cNvPr>
          <p:cNvSpPr txBox="1"/>
          <p:nvPr/>
        </p:nvSpPr>
        <p:spPr>
          <a:xfrm>
            <a:off x="365956" y="4424333"/>
            <a:ext cx="186703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 err="1">
                <a:latin typeface="Arial Nova Light" panose="020B0304020202020204" pitchFamily="34" charset="0"/>
              </a:rPr>
              <a:t>Requirements</a:t>
            </a:r>
            <a:r>
              <a:rPr lang="es-ES" b="1" dirty="0">
                <a:latin typeface="Arial Nova Light" panose="020B0304020202020204" pitchFamily="34" charset="0"/>
              </a:rPr>
              <a:t> </a:t>
            </a:r>
            <a:r>
              <a:rPr lang="es-ES" b="1" dirty="0" err="1">
                <a:latin typeface="Arial Nova Light" panose="020B0304020202020204" pitchFamily="34" charset="0"/>
              </a:rPr>
              <a:t>writing</a:t>
            </a:r>
            <a:r>
              <a:rPr lang="es-ES" b="1" dirty="0">
                <a:latin typeface="Arial Nova Light" panose="020B0304020202020204" pitchFamily="34" charset="0"/>
              </a:rPr>
              <a:t> and </a:t>
            </a:r>
            <a:r>
              <a:rPr lang="es-ES" b="1" dirty="0" err="1">
                <a:latin typeface="Arial Nova Light" panose="020B0304020202020204" pitchFamily="34" charset="0"/>
              </a:rPr>
              <a:t>management</a:t>
            </a:r>
            <a:r>
              <a:rPr lang="es-ES" b="1" dirty="0">
                <a:latin typeface="Arial Nova Light" panose="020B0304020202020204" pitchFamily="34" charset="0"/>
              </a:rPr>
              <a:t>.</a:t>
            </a:r>
            <a:endParaRPr lang="en-GB" dirty="0">
              <a:latin typeface="Arial Nova Light" panose="020B0304020202020204" pitchFamily="34" charset="0"/>
            </a:endParaRPr>
          </a:p>
        </p:txBody>
      </p:sp>
      <p:cxnSp>
        <p:nvCxnSpPr>
          <p:cNvPr id="17" name="Conector recto de flecha 16">
            <a:extLst>
              <a:ext uri="{FF2B5EF4-FFF2-40B4-BE49-F238E27FC236}">
                <a16:creationId xmlns:a16="http://schemas.microsoft.com/office/drawing/2014/main" id="{B5D65C5A-8670-E635-12E7-D332D78F8F4E}"/>
              </a:ext>
            </a:extLst>
          </p:cNvPr>
          <p:cNvCxnSpPr>
            <a:cxnSpLocks/>
            <a:endCxn id="15" idx="0"/>
          </p:cNvCxnSpPr>
          <p:nvPr/>
        </p:nvCxnSpPr>
        <p:spPr>
          <a:xfrm flipH="1">
            <a:off x="1299473" y="3321593"/>
            <a:ext cx="547106" cy="110274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CuadroTexto 21">
            <a:extLst>
              <a:ext uri="{FF2B5EF4-FFF2-40B4-BE49-F238E27FC236}">
                <a16:creationId xmlns:a16="http://schemas.microsoft.com/office/drawing/2014/main" id="{FACBDC32-0A8E-8700-F338-83B15825E847}"/>
              </a:ext>
            </a:extLst>
          </p:cNvPr>
          <p:cNvSpPr txBox="1"/>
          <p:nvPr/>
        </p:nvSpPr>
        <p:spPr>
          <a:xfrm>
            <a:off x="2314009" y="4914979"/>
            <a:ext cx="263842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latin typeface="Arial Nova Light" panose="020B0304020202020204" pitchFamily="34" charset="0"/>
              </a:rPr>
              <a:t>Composition of system architectures and organization of components.</a:t>
            </a:r>
            <a:endParaRPr lang="es-ES" dirty="0">
              <a:latin typeface="Arial Nova Light" panose="020B0304020202020204" pitchFamily="34" charset="0"/>
            </a:endParaRPr>
          </a:p>
        </p:txBody>
      </p:sp>
      <p:cxnSp>
        <p:nvCxnSpPr>
          <p:cNvPr id="23" name="Conector recto de flecha 22">
            <a:extLst>
              <a:ext uri="{FF2B5EF4-FFF2-40B4-BE49-F238E27FC236}">
                <a16:creationId xmlns:a16="http://schemas.microsoft.com/office/drawing/2014/main" id="{5A20E71E-C50F-A830-7C42-AF6CC458269A}"/>
              </a:ext>
            </a:extLst>
          </p:cNvPr>
          <p:cNvCxnSpPr>
            <a:cxnSpLocks/>
          </p:cNvCxnSpPr>
          <p:nvPr/>
        </p:nvCxnSpPr>
        <p:spPr>
          <a:xfrm>
            <a:off x="2588907" y="3825683"/>
            <a:ext cx="602939" cy="108929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CuadroTexto 26">
            <a:extLst>
              <a:ext uri="{FF2B5EF4-FFF2-40B4-BE49-F238E27FC236}">
                <a16:creationId xmlns:a16="http://schemas.microsoft.com/office/drawing/2014/main" id="{BF23A91D-004D-5058-DD69-B83A3FB05507}"/>
              </a:ext>
            </a:extLst>
          </p:cNvPr>
          <p:cNvSpPr txBox="1"/>
          <p:nvPr/>
        </p:nvSpPr>
        <p:spPr>
          <a:xfrm>
            <a:off x="5538139" y="4844916"/>
            <a:ext cx="295816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latin typeface="Arial Nova Light" panose="020B0304020202020204" pitchFamily="34" charset="0"/>
              </a:rPr>
              <a:t>Organization of verification and validation tests of system requirements with test harnesses and test suites.</a:t>
            </a:r>
            <a:endParaRPr lang="es-ES" dirty="0">
              <a:solidFill>
                <a:schemeClr val="tx1"/>
              </a:solidFill>
              <a:latin typeface="Arial Nova Light" panose="020B0304020202020204" pitchFamily="34" charset="0"/>
            </a:endParaRPr>
          </a:p>
        </p:txBody>
      </p:sp>
      <p:cxnSp>
        <p:nvCxnSpPr>
          <p:cNvPr id="28" name="Conector recto de flecha 27">
            <a:extLst>
              <a:ext uri="{FF2B5EF4-FFF2-40B4-BE49-F238E27FC236}">
                <a16:creationId xmlns:a16="http://schemas.microsoft.com/office/drawing/2014/main" id="{A2F29E72-E8D5-D3AD-E9CC-3A069084A7E5}"/>
              </a:ext>
            </a:extLst>
          </p:cNvPr>
          <p:cNvCxnSpPr>
            <a:cxnSpLocks/>
            <a:stCxn id="21" idx="2"/>
            <a:endCxn id="27" idx="0"/>
          </p:cNvCxnSpPr>
          <p:nvPr/>
        </p:nvCxnSpPr>
        <p:spPr>
          <a:xfrm>
            <a:off x="5833123" y="4316380"/>
            <a:ext cx="1184097" cy="52853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5020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15" grpId="0"/>
      <p:bldP spid="22" grpId="0"/>
      <p:bldP spid="2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1F6CFB1-B273-46C4-A51D-9E7A8C23B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401EA1E0-7A88-4E73-848C-16262141E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Collaboration</a:t>
            </a:r>
            <a:r>
              <a:rPr lang="es-ES" dirty="0"/>
              <a:t> </a:t>
            </a:r>
            <a:r>
              <a:rPr lang="es-ES" dirty="0" err="1"/>
              <a:t>with</a:t>
            </a:r>
            <a:r>
              <a:rPr lang="es-ES" dirty="0"/>
              <a:t> </a:t>
            </a:r>
            <a:r>
              <a:rPr lang="es-ES" dirty="0" err="1"/>
              <a:t>MathWorks</a:t>
            </a:r>
            <a:endParaRPr lang="es-ES" dirty="0"/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D3591743-E0F0-4145-AE42-5AB255F302E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7147" y="1027430"/>
            <a:ext cx="8299939" cy="5358534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dirty="0"/>
          </a:p>
          <a:p>
            <a:r>
              <a:rPr lang="en-GB" dirty="0">
                <a:latin typeface="Arial Nova Light" panose="020B0304020202020204" pitchFamily="34" charset="0"/>
              </a:rPr>
              <a:t>There was a need for a tool to work on these concepts with the students.</a:t>
            </a:r>
          </a:p>
          <a:p>
            <a:r>
              <a:rPr lang="en-GB" dirty="0">
                <a:latin typeface="Arial Nova Light" panose="020B0304020202020204" pitchFamily="34" charset="0"/>
              </a:rPr>
              <a:t>They previously have experience with MATLAB &amp; Simulink.</a:t>
            </a:r>
          </a:p>
          <a:p>
            <a:r>
              <a:rPr lang="en-GB" dirty="0">
                <a:latin typeface="Arial Nova Light" panose="020B0304020202020204" pitchFamily="34" charset="0"/>
              </a:rPr>
              <a:t>A collaboration with MathWorks was initiated for the development of this curriculum.</a:t>
            </a:r>
          </a:p>
          <a:p>
            <a:r>
              <a:rPr lang="en-GB" dirty="0">
                <a:solidFill>
                  <a:schemeClr val="tx1"/>
                </a:solidFill>
                <a:latin typeface="Arial Nova Light" panose="020B0304020202020204" pitchFamily="34" charset="0"/>
              </a:rPr>
              <a:t>The curriculum was developed following the example of a scooter development process.</a:t>
            </a:r>
            <a:endParaRPr lang="es-ES" dirty="0">
              <a:solidFill>
                <a:schemeClr val="tx1"/>
              </a:solidFill>
              <a:latin typeface="Arial Nova Light" panose="020B0304020202020204" pitchFamily="34" charset="0"/>
            </a:endParaRPr>
          </a:p>
          <a:p>
            <a:pPr marL="0" indent="0">
              <a:buNone/>
            </a:pPr>
            <a:endParaRPr lang="es-ES" dirty="0">
              <a:solidFill>
                <a:schemeClr val="tx1"/>
              </a:solidFill>
              <a:latin typeface="Arial Nova Light" panose="020B0304020202020204" pitchFamily="34" charset="0"/>
            </a:endParaRPr>
          </a:p>
          <a:p>
            <a:pPr marL="0" indent="0">
              <a:buNone/>
            </a:pPr>
            <a:endParaRPr lang="es-ES" dirty="0">
              <a:solidFill>
                <a:schemeClr val="tx1"/>
              </a:solidFill>
              <a:latin typeface="Arial Nova Light" panose="020B0304020202020204" pitchFamily="34" charset="0"/>
            </a:endParaRPr>
          </a:p>
          <a:p>
            <a:pPr marL="0" indent="0">
              <a:buNone/>
            </a:pPr>
            <a:endParaRPr lang="es-ES" dirty="0">
              <a:solidFill>
                <a:schemeClr val="tx1"/>
              </a:solidFill>
              <a:latin typeface="Arial Nova Light" panose="020B0304020202020204" pitchFamily="34" charset="0"/>
            </a:endParaRPr>
          </a:p>
          <a:p>
            <a:pPr marL="0" indent="0">
              <a:buNone/>
            </a:pPr>
            <a:endParaRPr lang="es-ES" dirty="0">
              <a:solidFill>
                <a:schemeClr val="tx1"/>
              </a:solidFill>
              <a:latin typeface="Arial Nova Light" panose="020B0304020202020204" pitchFamily="34" charset="0"/>
            </a:endParaRPr>
          </a:p>
          <a:p>
            <a:pPr marL="0" indent="0">
              <a:buNone/>
            </a:pPr>
            <a:endParaRPr lang="es-ES" dirty="0">
              <a:solidFill>
                <a:schemeClr val="tx1"/>
              </a:solidFill>
              <a:latin typeface="Arial Nova Light" panose="020B0304020202020204" pitchFamily="34" charset="0"/>
            </a:endParaRPr>
          </a:p>
          <a:p>
            <a:pPr marL="0" indent="0">
              <a:buNone/>
            </a:pPr>
            <a:endParaRPr lang="es-ES" dirty="0">
              <a:solidFill>
                <a:schemeClr val="tx1"/>
              </a:solidFill>
              <a:latin typeface="Arial Nova Light" panose="020B0304020202020204" pitchFamily="34" charset="0"/>
            </a:endParaRPr>
          </a:p>
          <a:p>
            <a:pPr marL="0" indent="0">
              <a:buNone/>
            </a:pPr>
            <a:endParaRPr lang="es-ES" dirty="0">
              <a:solidFill>
                <a:schemeClr val="tx1"/>
              </a:solidFill>
              <a:latin typeface="Arial Nova Light" panose="020B0304020202020204" pitchFamily="34" charset="0"/>
            </a:endParaRP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  <a:latin typeface="Arial Nova Light" panose="020B0304020202020204" pitchFamily="34" charset="0"/>
            </a:endParaRPr>
          </a:p>
          <a:p>
            <a:pPr>
              <a:buFont typeface="+mj-lt"/>
              <a:buAutoNum type="arabicPeriod"/>
            </a:pPr>
            <a:endParaRPr lang="en-US" i="0" dirty="0">
              <a:solidFill>
                <a:schemeClr val="tx1"/>
              </a:solidFill>
              <a:effectLst/>
              <a:latin typeface="Arial Nova Light" panose="020B0304020202020204" pitchFamily="34" charset="0"/>
            </a:endParaRPr>
          </a:p>
          <a:p>
            <a:pPr marL="0" indent="0">
              <a:buNone/>
            </a:pPr>
            <a:endParaRPr lang="en-US" i="0" dirty="0">
              <a:solidFill>
                <a:srgbClr val="454545"/>
              </a:solidFill>
              <a:effectLst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8C62D060-3B6D-DB69-BCC5-90FB67B534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425" y="4364247"/>
            <a:ext cx="1718029" cy="1570770"/>
          </a:xfrm>
          <a:prstGeom prst="rect">
            <a:avLst/>
          </a:prstGeom>
        </p:spPr>
      </p:pic>
      <p:pic>
        <p:nvPicPr>
          <p:cNvPr id="1026" name="Picture 2" descr="About MATLAB and Simulink - Matlab &amp; Simulink - MATLAB &amp; Simulink -  İstanbul Okan Üniversitesi">
            <a:extLst>
              <a:ext uri="{FF2B5EF4-FFF2-40B4-BE49-F238E27FC236}">
                <a16:creationId xmlns:a16="http://schemas.microsoft.com/office/drawing/2014/main" id="{C4FD0678-9730-AFDA-4F06-2A829B71B7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2158" y="4558537"/>
            <a:ext cx="3477424" cy="1376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0F68358D-81E6-B675-D127-BAC10597A0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4123" y="3888711"/>
            <a:ext cx="1886734" cy="2366387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590DBA4B-0331-CC1F-E93E-C19EC5C5B266}"/>
              </a:ext>
            </a:extLst>
          </p:cNvPr>
          <p:cNvSpPr/>
          <p:nvPr/>
        </p:nvSpPr>
        <p:spPr>
          <a:xfrm>
            <a:off x="853557" y="6387769"/>
            <a:ext cx="1560596" cy="365125"/>
          </a:xfrm>
          <a:prstGeom prst="rect">
            <a:avLst/>
          </a:prstGeom>
          <a:solidFill>
            <a:srgbClr val="00A3A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>
                <a:latin typeface="Arial Nova Light" panose="020B0304020202020204" pitchFamily="34" charset="0"/>
              </a:rPr>
              <a:t>Contexto</a:t>
            </a:r>
            <a:endParaRPr lang="en-GB" sz="1200" dirty="0">
              <a:latin typeface="Arial Nova Light" panose="020B0304020202020204" pitchFamily="34" charset="0"/>
            </a:endParaRP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B35B9A92-B4F9-335A-9824-921960ED9EB1}"/>
              </a:ext>
            </a:extLst>
          </p:cNvPr>
          <p:cNvSpPr/>
          <p:nvPr/>
        </p:nvSpPr>
        <p:spPr>
          <a:xfrm>
            <a:off x="2655924" y="6387769"/>
            <a:ext cx="1560596" cy="365125"/>
          </a:xfrm>
          <a:prstGeom prst="rect">
            <a:avLst/>
          </a:prstGeom>
          <a:noFill/>
          <a:ln>
            <a:solidFill>
              <a:srgbClr val="00A3AD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>
                <a:solidFill>
                  <a:srgbClr val="00A3AD"/>
                </a:solidFill>
                <a:latin typeface="Arial Nova Light" panose="020B0304020202020204" pitchFamily="34" charset="0"/>
              </a:rPr>
              <a:t>Ingeniería de sistemas</a:t>
            </a:r>
            <a:endParaRPr lang="en-GB" sz="1200" dirty="0">
              <a:solidFill>
                <a:srgbClr val="00A3AD"/>
              </a:solidFill>
              <a:latin typeface="Arial Nova Light" panose="020B0304020202020204" pitchFamily="34" charset="0"/>
            </a:endParaRP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9F878B0E-F9C7-66F6-7050-2116C234DBD6}"/>
              </a:ext>
            </a:extLst>
          </p:cNvPr>
          <p:cNvSpPr/>
          <p:nvPr/>
        </p:nvSpPr>
        <p:spPr>
          <a:xfrm>
            <a:off x="4458291" y="6387769"/>
            <a:ext cx="1864060" cy="365125"/>
          </a:xfrm>
          <a:prstGeom prst="rect">
            <a:avLst/>
          </a:prstGeom>
          <a:noFill/>
          <a:ln>
            <a:solidFill>
              <a:srgbClr val="00A3AD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>
                <a:solidFill>
                  <a:srgbClr val="00A3AD"/>
                </a:solidFill>
                <a:latin typeface="Arial Nova Light" panose="020B0304020202020204" pitchFamily="34" charset="0"/>
              </a:rPr>
              <a:t>Descripción del currículum</a:t>
            </a:r>
            <a:endParaRPr lang="en-GB" sz="1200" dirty="0">
              <a:solidFill>
                <a:srgbClr val="00A3AD"/>
              </a:solidFill>
              <a:latin typeface="Arial Nova Light" panose="020B0304020202020204" pitchFamily="34" charset="0"/>
            </a:endParaRP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0FD25C77-4E2A-D8FF-0F45-2E86A1F0AFDB}"/>
              </a:ext>
            </a:extLst>
          </p:cNvPr>
          <p:cNvSpPr/>
          <p:nvPr/>
        </p:nvSpPr>
        <p:spPr>
          <a:xfrm>
            <a:off x="6564123" y="6387769"/>
            <a:ext cx="1560596" cy="365125"/>
          </a:xfrm>
          <a:prstGeom prst="rect">
            <a:avLst/>
          </a:prstGeom>
          <a:noFill/>
          <a:ln>
            <a:solidFill>
              <a:srgbClr val="00A3AD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>
                <a:solidFill>
                  <a:srgbClr val="00A3AD"/>
                </a:solidFill>
                <a:latin typeface="Arial Nova Light" panose="020B0304020202020204" pitchFamily="34" charset="0"/>
              </a:rPr>
              <a:t>Conclusiones</a:t>
            </a:r>
            <a:endParaRPr lang="en-GB" sz="1200" dirty="0">
              <a:solidFill>
                <a:srgbClr val="00A3AD"/>
              </a:solidFill>
              <a:latin typeface="Arial Nova Light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76626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388109" y="1939332"/>
            <a:ext cx="3847227" cy="2177171"/>
          </a:xfrm>
        </p:spPr>
        <p:txBody>
          <a:bodyPr>
            <a:normAutofit fontScale="90000"/>
          </a:bodyPr>
          <a:lstStyle/>
          <a:p>
            <a:r>
              <a:rPr lang="en-GB" dirty="0"/>
              <a:t>Model-Based Systems Engineering with MATLAB &amp; Simulink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3006642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1F6CFB1-B273-46C4-A51D-9E7A8C23B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401EA1E0-7A88-4E73-848C-16262141ED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032" y="472037"/>
            <a:ext cx="9053564" cy="428157"/>
          </a:xfrm>
        </p:spPr>
        <p:txBody>
          <a:bodyPr/>
          <a:lstStyle/>
          <a:p>
            <a:r>
              <a:rPr lang="es-ES" sz="2400" dirty="0" err="1"/>
              <a:t>Systems</a:t>
            </a:r>
            <a:r>
              <a:rPr lang="es-ES" sz="2400" dirty="0"/>
              <a:t> </a:t>
            </a:r>
            <a:r>
              <a:rPr lang="es-ES" sz="2400" dirty="0" err="1"/>
              <a:t>engineering</a:t>
            </a:r>
            <a:endParaRPr lang="es-ES" sz="2400" dirty="0"/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D3591743-E0F0-4145-AE42-5AB255F302E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7147" y="1027430"/>
            <a:ext cx="8299939" cy="4812716"/>
          </a:xfrm>
        </p:spPr>
        <p:txBody>
          <a:bodyPr/>
          <a:lstStyle/>
          <a:p>
            <a:pPr marL="0" indent="0" algn="just">
              <a:buNone/>
            </a:pPr>
            <a:r>
              <a:rPr lang="en-GB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Until a few years ago, the life cycle was managed on a document basis.</a:t>
            </a:r>
            <a:endParaRPr lang="en-US" i="0" dirty="0">
              <a:solidFill>
                <a:schemeClr val="tx1"/>
              </a:solidFill>
              <a:effectLst/>
              <a:latin typeface="Arial Nova Light" panose="020B0304020202020204" pitchFamily="34" charset="0"/>
            </a:endParaRPr>
          </a:p>
          <a:p>
            <a:pPr marL="0" indent="0">
              <a:buNone/>
            </a:pPr>
            <a:endParaRPr lang="en-US" i="0" dirty="0">
              <a:solidFill>
                <a:srgbClr val="454545"/>
              </a:solidFill>
              <a:effectLst/>
            </a:endParaRPr>
          </a:p>
        </p:txBody>
      </p:sp>
      <p:pic>
        <p:nvPicPr>
          <p:cNvPr id="26" name="Imagen 25">
            <a:extLst>
              <a:ext uri="{FF2B5EF4-FFF2-40B4-BE49-F238E27FC236}">
                <a16:creationId xmlns:a16="http://schemas.microsoft.com/office/drawing/2014/main" id="{70163B86-6465-4E5E-9C29-8EAD2F7200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615" y="2036134"/>
            <a:ext cx="8257847" cy="2785732"/>
          </a:xfrm>
          <a:prstGeom prst="rect">
            <a:avLst/>
          </a:prstGeom>
        </p:spPr>
      </p:pic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8A48640E-4AAA-4FC7-9B29-9CD1F6A948B1}"/>
              </a:ext>
            </a:extLst>
          </p:cNvPr>
          <p:cNvCxnSpPr/>
          <p:nvPr/>
        </p:nvCxnSpPr>
        <p:spPr>
          <a:xfrm flipH="1">
            <a:off x="904672" y="3429000"/>
            <a:ext cx="768485" cy="6038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id="{5103A678-313A-4711-B5C7-1D147D71092E}"/>
              </a:ext>
            </a:extLst>
          </p:cNvPr>
          <p:cNvCxnSpPr>
            <a:stCxn id="6" idx="3"/>
          </p:cNvCxnSpPr>
          <p:nvPr/>
        </p:nvCxnSpPr>
        <p:spPr>
          <a:xfrm flipV="1">
            <a:off x="1498061" y="3822970"/>
            <a:ext cx="758756" cy="5989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Diagrama de flujo: documento 32">
            <a:extLst>
              <a:ext uri="{FF2B5EF4-FFF2-40B4-BE49-F238E27FC236}">
                <a16:creationId xmlns:a16="http://schemas.microsoft.com/office/drawing/2014/main" id="{86F6BD54-7A13-4F84-8012-DD832CF7C29D}"/>
              </a:ext>
            </a:extLst>
          </p:cNvPr>
          <p:cNvSpPr/>
          <p:nvPr/>
        </p:nvSpPr>
        <p:spPr>
          <a:xfrm>
            <a:off x="1498061" y="4867380"/>
            <a:ext cx="1161212" cy="778213"/>
          </a:xfrm>
          <a:prstGeom prst="flowChartDocument">
            <a:avLst/>
          </a:prstGeom>
          <a:solidFill>
            <a:srgbClr val="00A3A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 err="1">
                <a:latin typeface="Arial Nova Light" panose="020B0304020202020204" pitchFamily="34" charset="0"/>
              </a:rPr>
              <a:t>Architecture</a:t>
            </a:r>
            <a:r>
              <a:rPr lang="es-ES" sz="1200" dirty="0">
                <a:latin typeface="Arial Nova Light" panose="020B0304020202020204" pitchFamily="34" charset="0"/>
              </a:rPr>
              <a:t> </a:t>
            </a:r>
            <a:r>
              <a:rPr lang="es-ES" sz="1200" dirty="0" err="1">
                <a:latin typeface="Arial Nova Light" panose="020B0304020202020204" pitchFamily="34" charset="0"/>
              </a:rPr>
              <a:t>document</a:t>
            </a:r>
            <a:endParaRPr lang="en-GB" sz="1200" dirty="0">
              <a:latin typeface="Arial Nova Light" panose="020B0304020202020204" pitchFamily="34" charset="0"/>
            </a:endParaRPr>
          </a:p>
        </p:txBody>
      </p:sp>
      <p:cxnSp>
        <p:nvCxnSpPr>
          <p:cNvPr id="34" name="Conector recto de flecha 33">
            <a:extLst>
              <a:ext uri="{FF2B5EF4-FFF2-40B4-BE49-F238E27FC236}">
                <a16:creationId xmlns:a16="http://schemas.microsoft.com/office/drawing/2014/main" id="{716C95A8-5890-4420-A2FA-648D36772ADD}"/>
              </a:ext>
            </a:extLst>
          </p:cNvPr>
          <p:cNvCxnSpPr>
            <a:cxnSpLocks/>
            <a:endCxn id="33" idx="0"/>
          </p:cNvCxnSpPr>
          <p:nvPr/>
        </p:nvCxnSpPr>
        <p:spPr>
          <a:xfrm flipH="1">
            <a:off x="2078667" y="3822970"/>
            <a:ext cx="421815" cy="104441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Conector recto de flecha 36">
            <a:extLst>
              <a:ext uri="{FF2B5EF4-FFF2-40B4-BE49-F238E27FC236}">
                <a16:creationId xmlns:a16="http://schemas.microsoft.com/office/drawing/2014/main" id="{748BF7BA-522D-48AF-ACE1-BF0AE2F2661B}"/>
              </a:ext>
            </a:extLst>
          </p:cNvPr>
          <p:cNvCxnSpPr>
            <a:cxnSpLocks/>
            <a:stCxn id="33" idx="3"/>
          </p:cNvCxnSpPr>
          <p:nvPr/>
        </p:nvCxnSpPr>
        <p:spPr>
          <a:xfrm flipV="1">
            <a:off x="2659273" y="4345175"/>
            <a:ext cx="541127" cy="91131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Forma libre: forma 41">
            <a:extLst>
              <a:ext uri="{FF2B5EF4-FFF2-40B4-BE49-F238E27FC236}">
                <a16:creationId xmlns:a16="http://schemas.microsoft.com/office/drawing/2014/main" id="{623B67F6-F247-4DA7-8AE1-08ACFDD839A4}"/>
              </a:ext>
            </a:extLst>
          </p:cNvPr>
          <p:cNvSpPr/>
          <p:nvPr/>
        </p:nvSpPr>
        <p:spPr>
          <a:xfrm>
            <a:off x="826851" y="3465610"/>
            <a:ext cx="5690850" cy="2500434"/>
          </a:xfrm>
          <a:custGeom>
            <a:avLst/>
            <a:gdLst>
              <a:gd name="connsiteX0" fmla="*/ 0 w 5690850"/>
              <a:gd name="connsiteY0" fmla="*/ 1400783 h 2928166"/>
              <a:gd name="connsiteX1" fmla="*/ 19455 w 5690850"/>
              <a:gd name="connsiteY1" fmla="*/ 1624519 h 2928166"/>
              <a:gd name="connsiteX2" fmla="*/ 77821 w 5690850"/>
              <a:gd name="connsiteY2" fmla="*/ 2130357 h 2928166"/>
              <a:gd name="connsiteX3" fmla="*/ 175098 w 5690850"/>
              <a:gd name="connsiteY3" fmla="*/ 2295727 h 2928166"/>
              <a:gd name="connsiteX4" fmla="*/ 350196 w 5690850"/>
              <a:gd name="connsiteY4" fmla="*/ 2500008 h 2928166"/>
              <a:gd name="connsiteX5" fmla="*/ 408562 w 5690850"/>
              <a:gd name="connsiteY5" fmla="*/ 2548646 h 2928166"/>
              <a:gd name="connsiteX6" fmla="*/ 573932 w 5690850"/>
              <a:gd name="connsiteY6" fmla="*/ 2645923 h 2928166"/>
              <a:gd name="connsiteX7" fmla="*/ 1070043 w 5690850"/>
              <a:gd name="connsiteY7" fmla="*/ 2869659 h 2928166"/>
              <a:gd name="connsiteX8" fmla="*/ 1196502 w 5690850"/>
              <a:gd name="connsiteY8" fmla="*/ 2879387 h 2928166"/>
              <a:gd name="connsiteX9" fmla="*/ 1712068 w 5690850"/>
              <a:gd name="connsiteY9" fmla="*/ 2889114 h 2928166"/>
              <a:gd name="connsiteX10" fmla="*/ 2266545 w 5690850"/>
              <a:gd name="connsiteY10" fmla="*/ 2928025 h 2928166"/>
              <a:gd name="connsiteX11" fmla="*/ 3112851 w 5690850"/>
              <a:gd name="connsiteY11" fmla="*/ 2908570 h 2928166"/>
              <a:gd name="connsiteX12" fmla="*/ 3764604 w 5690850"/>
              <a:gd name="connsiteY12" fmla="*/ 2733472 h 2928166"/>
              <a:gd name="connsiteX13" fmla="*/ 3939702 w 5690850"/>
              <a:gd name="connsiteY13" fmla="*/ 2665378 h 2928166"/>
              <a:gd name="connsiteX14" fmla="*/ 4114800 w 5690850"/>
              <a:gd name="connsiteY14" fmla="*/ 2607012 h 2928166"/>
              <a:gd name="connsiteX15" fmla="*/ 4455268 w 5690850"/>
              <a:gd name="connsiteY15" fmla="*/ 2461097 h 2928166"/>
              <a:gd name="connsiteX16" fmla="*/ 4941651 w 5690850"/>
              <a:gd name="connsiteY16" fmla="*/ 2198451 h 2928166"/>
              <a:gd name="connsiteX17" fmla="*/ 5029200 w 5690850"/>
              <a:gd name="connsiteY17" fmla="*/ 2110902 h 2928166"/>
              <a:gd name="connsiteX18" fmla="*/ 5204298 w 5690850"/>
              <a:gd name="connsiteY18" fmla="*/ 1848255 h 2928166"/>
              <a:gd name="connsiteX19" fmla="*/ 5359940 w 5690850"/>
              <a:gd name="connsiteY19" fmla="*/ 1507787 h 2928166"/>
              <a:gd name="connsiteX20" fmla="*/ 5408579 w 5690850"/>
              <a:gd name="connsiteY20" fmla="*/ 1400783 h 2928166"/>
              <a:gd name="connsiteX21" fmla="*/ 5437762 w 5690850"/>
              <a:gd name="connsiteY21" fmla="*/ 1322961 h 2928166"/>
              <a:gd name="connsiteX22" fmla="*/ 5515583 w 5690850"/>
              <a:gd name="connsiteY22" fmla="*/ 1177046 h 2928166"/>
              <a:gd name="connsiteX23" fmla="*/ 5603132 w 5690850"/>
              <a:gd name="connsiteY23" fmla="*/ 865761 h 2928166"/>
              <a:gd name="connsiteX24" fmla="*/ 5622587 w 5690850"/>
              <a:gd name="connsiteY24" fmla="*/ 787940 h 2928166"/>
              <a:gd name="connsiteX25" fmla="*/ 5632315 w 5690850"/>
              <a:gd name="connsiteY25" fmla="*/ 680936 h 2928166"/>
              <a:gd name="connsiteX26" fmla="*/ 5651770 w 5690850"/>
              <a:gd name="connsiteY26" fmla="*/ 612842 h 2928166"/>
              <a:gd name="connsiteX27" fmla="*/ 5661498 w 5690850"/>
              <a:gd name="connsiteY27" fmla="*/ 447472 h 2928166"/>
              <a:gd name="connsiteX28" fmla="*/ 5671226 w 5690850"/>
              <a:gd name="connsiteY28" fmla="*/ 350195 h 2928166"/>
              <a:gd name="connsiteX29" fmla="*/ 5680953 w 5690850"/>
              <a:gd name="connsiteY29" fmla="*/ 165370 h 2928166"/>
              <a:gd name="connsiteX30" fmla="*/ 5690681 w 5690850"/>
              <a:gd name="connsiteY30" fmla="*/ 0 h 2928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5690850" h="2928166">
                <a:moveTo>
                  <a:pt x="0" y="1400783"/>
                </a:moveTo>
                <a:cubicBezTo>
                  <a:pt x="6485" y="1475362"/>
                  <a:pt x="14475" y="1549825"/>
                  <a:pt x="19455" y="1624519"/>
                </a:cubicBezTo>
                <a:cubicBezTo>
                  <a:pt x="28524" y="1760554"/>
                  <a:pt x="13444" y="1983208"/>
                  <a:pt x="77821" y="2130357"/>
                </a:cubicBezTo>
                <a:cubicBezTo>
                  <a:pt x="103455" y="2188948"/>
                  <a:pt x="140050" y="2242233"/>
                  <a:pt x="175098" y="2295727"/>
                </a:cubicBezTo>
                <a:cubicBezTo>
                  <a:pt x="234702" y="2386701"/>
                  <a:pt x="272978" y="2427938"/>
                  <a:pt x="350196" y="2500008"/>
                </a:cubicBezTo>
                <a:cubicBezTo>
                  <a:pt x="368710" y="2517288"/>
                  <a:pt x="387349" y="2534812"/>
                  <a:pt x="408562" y="2548646"/>
                </a:cubicBezTo>
                <a:cubicBezTo>
                  <a:pt x="462130" y="2583582"/>
                  <a:pt x="517788" y="2615299"/>
                  <a:pt x="573932" y="2645923"/>
                </a:cubicBezTo>
                <a:cubicBezTo>
                  <a:pt x="730305" y="2731218"/>
                  <a:pt x="895988" y="2822617"/>
                  <a:pt x="1070043" y="2869659"/>
                </a:cubicBezTo>
                <a:cubicBezTo>
                  <a:pt x="1110856" y="2880690"/>
                  <a:pt x="1154244" y="2878106"/>
                  <a:pt x="1196502" y="2879387"/>
                </a:cubicBezTo>
                <a:cubicBezTo>
                  <a:pt x="1368309" y="2884593"/>
                  <a:pt x="1540213" y="2885872"/>
                  <a:pt x="1712068" y="2889114"/>
                </a:cubicBezTo>
                <a:cubicBezTo>
                  <a:pt x="1933364" y="2912007"/>
                  <a:pt x="2044973" y="2929952"/>
                  <a:pt x="2266545" y="2928025"/>
                </a:cubicBezTo>
                <a:cubicBezTo>
                  <a:pt x="2548711" y="2925572"/>
                  <a:pt x="2830749" y="2915055"/>
                  <a:pt x="3112851" y="2908570"/>
                </a:cubicBezTo>
                <a:cubicBezTo>
                  <a:pt x="3317614" y="2861317"/>
                  <a:pt x="3575923" y="2806848"/>
                  <a:pt x="3764604" y="2733472"/>
                </a:cubicBezTo>
                <a:cubicBezTo>
                  <a:pt x="3822970" y="2710774"/>
                  <a:pt x="3880801" y="2686648"/>
                  <a:pt x="3939702" y="2665378"/>
                </a:cubicBezTo>
                <a:cubicBezTo>
                  <a:pt x="3997568" y="2644482"/>
                  <a:pt x="4057603" y="2629675"/>
                  <a:pt x="4114800" y="2607012"/>
                </a:cubicBezTo>
                <a:cubicBezTo>
                  <a:pt x="4229590" y="2561529"/>
                  <a:pt x="4342509" y="2511405"/>
                  <a:pt x="4455268" y="2461097"/>
                </a:cubicBezTo>
                <a:cubicBezTo>
                  <a:pt x="4656141" y="2371477"/>
                  <a:pt x="4773132" y="2326293"/>
                  <a:pt x="4941651" y="2198451"/>
                </a:cubicBezTo>
                <a:cubicBezTo>
                  <a:pt x="4974531" y="2173507"/>
                  <a:pt x="5004437" y="2143919"/>
                  <a:pt x="5029200" y="2110902"/>
                </a:cubicBezTo>
                <a:cubicBezTo>
                  <a:pt x="5092332" y="2026725"/>
                  <a:pt x="5157242" y="1942367"/>
                  <a:pt x="5204298" y="1848255"/>
                </a:cubicBezTo>
                <a:cubicBezTo>
                  <a:pt x="5306701" y="1643449"/>
                  <a:pt x="5230983" y="1800089"/>
                  <a:pt x="5359940" y="1507787"/>
                </a:cubicBezTo>
                <a:cubicBezTo>
                  <a:pt x="5375755" y="1471941"/>
                  <a:pt x="5394822" y="1437468"/>
                  <a:pt x="5408579" y="1400783"/>
                </a:cubicBezTo>
                <a:cubicBezTo>
                  <a:pt x="5418307" y="1374842"/>
                  <a:pt x="5425809" y="1347954"/>
                  <a:pt x="5437762" y="1322961"/>
                </a:cubicBezTo>
                <a:cubicBezTo>
                  <a:pt x="5461545" y="1273232"/>
                  <a:pt x="5493195" y="1227418"/>
                  <a:pt x="5515583" y="1177046"/>
                </a:cubicBezTo>
                <a:cubicBezTo>
                  <a:pt x="5549898" y="1099836"/>
                  <a:pt x="5586488" y="932336"/>
                  <a:pt x="5603132" y="865761"/>
                </a:cubicBezTo>
                <a:lnTo>
                  <a:pt x="5622587" y="787940"/>
                </a:lnTo>
                <a:cubicBezTo>
                  <a:pt x="5625830" y="752272"/>
                  <a:pt x="5626427" y="716264"/>
                  <a:pt x="5632315" y="680936"/>
                </a:cubicBezTo>
                <a:cubicBezTo>
                  <a:pt x="5636196" y="657651"/>
                  <a:pt x="5648842" y="636266"/>
                  <a:pt x="5651770" y="612842"/>
                </a:cubicBezTo>
                <a:cubicBezTo>
                  <a:pt x="5658619" y="558050"/>
                  <a:pt x="5657419" y="502540"/>
                  <a:pt x="5661498" y="447472"/>
                </a:cubicBezTo>
                <a:cubicBezTo>
                  <a:pt x="5663905" y="414974"/>
                  <a:pt x="5668984" y="382705"/>
                  <a:pt x="5671226" y="350195"/>
                </a:cubicBezTo>
                <a:cubicBezTo>
                  <a:pt x="5675471" y="288648"/>
                  <a:pt x="5676708" y="226917"/>
                  <a:pt x="5680953" y="165370"/>
                </a:cubicBezTo>
                <a:cubicBezTo>
                  <a:pt x="5692940" y="-8438"/>
                  <a:pt x="5690681" y="138255"/>
                  <a:pt x="5690681" y="0"/>
                </a:cubicBezTo>
              </a:path>
            </a:pathLst>
          </a:cu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6" name="Gráfico 45" descr="Libros con relleno sólido">
            <a:extLst>
              <a:ext uri="{FF2B5EF4-FFF2-40B4-BE49-F238E27FC236}">
                <a16:creationId xmlns:a16="http://schemas.microsoft.com/office/drawing/2014/main" id="{91D48666-6C07-4562-86A8-937A9F0620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32907" y="2157933"/>
            <a:ext cx="1073593" cy="1073593"/>
          </a:xfrm>
          <a:prstGeom prst="rect">
            <a:avLst/>
          </a:prstGeom>
        </p:spPr>
      </p:pic>
      <p:cxnSp>
        <p:nvCxnSpPr>
          <p:cNvPr id="2" name="Conector recto de flecha 1">
            <a:extLst>
              <a:ext uri="{FF2B5EF4-FFF2-40B4-BE49-F238E27FC236}">
                <a16:creationId xmlns:a16="http://schemas.microsoft.com/office/drawing/2014/main" id="{B5777930-EE85-5DEB-7AAC-078287A8E0AC}"/>
              </a:ext>
            </a:extLst>
          </p:cNvPr>
          <p:cNvCxnSpPr>
            <a:cxnSpLocks/>
          </p:cNvCxnSpPr>
          <p:nvPr/>
        </p:nvCxnSpPr>
        <p:spPr>
          <a:xfrm flipV="1">
            <a:off x="2496432" y="2772269"/>
            <a:ext cx="1036475" cy="394085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819DE0C2-9AB5-A5EB-63CB-BF50508F00B3}"/>
              </a:ext>
            </a:extLst>
          </p:cNvPr>
          <p:cNvCxnSpPr>
            <a:cxnSpLocks/>
          </p:cNvCxnSpPr>
          <p:nvPr/>
        </p:nvCxnSpPr>
        <p:spPr>
          <a:xfrm flipV="1">
            <a:off x="3036210" y="3143920"/>
            <a:ext cx="716640" cy="444157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DC53C232-D94B-92B6-80A2-6B95F0636CA1}"/>
              </a:ext>
            </a:extLst>
          </p:cNvPr>
          <p:cNvCxnSpPr>
            <a:cxnSpLocks/>
          </p:cNvCxnSpPr>
          <p:nvPr/>
        </p:nvCxnSpPr>
        <p:spPr>
          <a:xfrm flipV="1">
            <a:off x="3394530" y="3161125"/>
            <a:ext cx="487986" cy="645824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de flecha 17">
            <a:extLst>
              <a:ext uri="{FF2B5EF4-FFF2-40B4-BE49-F238E27FC236}">
                <a16:creationId xmlns:a16="http://schemas.microsoft.com/office/drawing/2014/main" id="{3C7F4A00-74CC-D7D2-49DD-B1228A003B74}"/>
              </a:ext>
            </a:extLst>
          </p:cNvPr>
          <p:cNvCxnSpPr>
            <a:cxnSpLocks/>
            <a:endCxn id="46" idx="2"/>
          </p:cNvCxnSpPr>
          <p:nvPr/>
        </p:nvCxnSpPr>
        <p:spPr>
          <a:xfrm flipH="1" flipV="1">
            <a:off x="4069704" y="3231526"/>
            <a:ext cx="41466" cy="1113649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33B7FA6D-28FC-1D6C-C80B-1BD23D0C35B4}"/>
              </a:ext>
            </a:extLst>
          </p:cNvPr>
          <p:cNvCxnSpPr>
            <a:cxnSpLocks/>
          </p:cNvCxnSpPr>
          <p:nvPr/>
        </p:nvCxnSpPr>
        <p:spPr>
          <a:xfrm flipH="1" flipV="1">
            <a:off x="4265470" y="3098406"/>
            <a:ext cx="600410" cy="760066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cto de flecha 23">
            <a:extLst>
              <a:ext uri="{FF2B5EF4-FFF2-40B4-BE49-F238E27FC236}">
                <a16:creationId xmlns:a16="http://schemas.microsoft.com/office/drawing/2014/main" id="{D249C5CB-1FC5-60B8-E297-987723CDD9F5}"/>
              </a:ext>
            </a:extLst>
          </p:cNvPr>
          <p:cNvCxnSpPr>
            <a:cxnSpLocks/>
          </p:cNvCxnSpPr>
          <p:nvPr/>
        </p:nvCxnSpPr>
        <p:spPr>
          <a:xfrm flipH="1" flipV="1">
            <a:off x="4510874" y="2952878"/>
            <a:ext cx="977726" cy="41312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cto de flecha 27">
            <a:extLst>
              <a:ext uri="{FF2B5EF4-FFF2-40B4-BE49-F238E27FC236}">
                <a16:creationId xmlns:a16="http://schemas.microsoft.com/office/drawing/2014/main" id="{A0A0FDBC-196C-2D0B-6268-8D87C333B5F8}"/>
              </a:ext>
            </a:extLst>
          </p:cNvPr>
          <p:cNvCxnSpPr>
            <a:cxnSpLocks/>
          </p:cNvCxnSpPr>
          <p:nvPr/>
        </p:nvCxnSpPr>
        <p:spPr>
          <a:xfrm flipH="1" flipV="1">
            <a:off x="4730817" y="2731275"/>
            <a:ext cx="1113030" cy="321617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Diagrama de flujo: documento 5">
            <a:extLst>
              <a:ext uri="{FF2B5EF4-FFF2-40B4-BE49-F238E27FC236}">
                <a16:creationId xmlns:a16="http://schemas.microsoft.com/office/drawing/2014/main" id="{73D124DC-7AEA-476C-AD17-858DC0EBD4F6}"/>
              </a:ext>
            </a:extLst>
          </p:cNvPr>
          <p:cNvSpPr/>
          <p:nvPr/>
        </p:nvSpPr>
        <p:spPr>
          <a:xfrm>
            <a:off x="336849" y="4032832"/>
            <a:ext cx="1161212" cy="778213"/>
          </a:xfrm>
          <a:prstGeom prst="flowChartDocument">
            <a:avLst/>
          </a:prstGeom>
          <a:solidFill>
            <a:srgbClr val="00A3A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 err="1">
                <a:latin typeface="Arial Nova Light" panose="020B0304020202020204" pitchFamily="34" charset="0"/>
              </a:rPr>
              <a:t>Requirements</a:t>
            </a:r>
            <a:r>
              <a:rPr lang="es-ES" sz="1200" dirty="0">
                <a:latin typeface="Arial Nova Light" panose="020B0304020202020204" pitchFamily="34" charset="0"/>
              </a:rPr>
              <a:t> </a:t>
            </a:r>
            <a:r>
              <a:rPr lang="es-ES" sz="1200" dirty="0" err="1">
                <a:latin typeface="Arial Nova Light" panose="020B0304020202020204" pitchFamily="34" charset="0"/>
              </a:rPr>
              <a:t>document</a:t>
            </a:r>
            <a:endParaRPr lang="en-GB" sz="1200" dirty="0">
              <a:latin typeface="Arial Nova Light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2190081"/>
      </p:ext>
    </p:extLst>
  </p:cSld>
  <p:clrMapOvr>
    <a:masterClrMapping/>
  </p:clrMapOvr>
</p:sld>
</file>

<file path=ppt/theme/theme1.xml><?xml version="1.0" encoding="utf-8"?>
<a:theme xmlns:a="http://schemas.openxmlformats.org/drawingml/2006/main" name="MU Theme">
  <a:themeElements>
    <a:clrScheme name="Goi Eskola Politeknikoa">
      <a:dk1>
        <a:srgbClr val="004851"/>
      </a:dk1>
      <a:lt1>
        <a:srgbClr val="FFFFFF"/>
      </a:lt1>
      <a:dk2>
        <a:srgbClr val="000000"/>
      </a:dk2>
      <a:lt2>
        <a:srgbClr val="FFC72C"/>
      </a:lt2>
      <a:accent1>
        <a:srgbClr val="004851"/>
      </a:accent1>
      <a:accent2>
        <a:srgbClr val="00A3AD"/>
      </a:accent2>
      <a:accent3>
        <a:srgbClr val="B33D26"/>
      </a:accent3>
      <a:accent4>
        <a:srgbClr val="DC6B2F"/>
      </a:accent4>
      <a:accent5>
        <a:srgbClr val="ED8B00"/>
      </a:accent5>
      <a:accent6>
        <a:srgbClr val="F6C580"/>
      </a:accent6>
      <a:hlink>
        <a:srgbClr val="FFC72C"/>
      </a:hlink>
      <a:folHlink>
        <a:srgbClr val="004851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A3AD"/>
        </a:solidFill>
        <a:ln>
          <a:noFill/>
        </a:ln>
        <a:effectLst/>
      </a:spPr>
      <a:bodyPr rtlCol="0" anchor="ctr"/>
      <a:lstStyle>
        <a:defPPr algn="ctr">
          <a:defRPr dirty="0" smtClean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oloVerde_MGEP" id="{912D819A-F009-0D4F-A6F2-06FA7B853B4A}" vid="{A10D757F-8599-0D45-BE73-313E7C3AB00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17578</TotalTime>
  <Words>977</Words>
  <Application>Microsoft Office PowerPoint</Application>
  <PresentationFormat>Presentación en pantalla (4:3)</PresentationFormat>
  <Paragraphs>193</Paragraphs>
  <Slides>29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29</vt:i4>
      </vt:variant>
    </vt:vector>
  </HeadingPairs>
  <TitlesOfParts>
    <vt:vector size="36" baseType="lpstr">
      <vt:lpstr>AppleSymbols</vt:lpstr>
      <vt:lpstr>Arial</vt:lpstr>
      <vt:lpstr>Arial Black</vt:lpstr>
      <vt:lpstr>Arial Nova Light</vt:lpstr>
      <vt:lpstr>Calibri</vt:lpstr>
      <vt:lpstr>Cambria Math</vt:lpstr>
      <vt:lpstr>MU Theme</vt:lpstr>
      <vt:lpstr>Teaching Model-Based Systems Engineering with MATLAB &amp; Simulink for Smart Energy Systems</vt:lpstr>
      <vt:lpstr>Índice</vt:lpstr>
      <vt:lpstr>Context</vt:lpstr>
      <vt:lpstr>Context</vt:lpstr>
      <vt:lpstr>Context</vt:lpstr>
      <vt:lpstr>Learning outcomes</vt:lpstr>
      <vt:lpstr>Collaboration with MathWorks</vt:lpstr>
      <vt:lpstr>Model-Based Systems Engineering with MATLAB &amp; Simulink</vt:lpstr>
      <vt:lpstr>Systems engineering</vt:lpstr>
      <vt:lpstr>Model-based systems engineering</vt:lpstr>
      <vt:lpstr>Model-based systems engineering</vt:lpstr>
      <vt:lpstr>Model-based systems engineering</vt:lpstr>
      <vt:lpstr>Curriculum description</vt:lpstr>
      <vt:lpstr>Curriculum description</vt:lpstr>
      <vt:lpstr>How to use this material</vt:lpstr>
      <vt:lpstr>Cómo utilizar este material</vt:lpstr>
      <vt:lpstr>Module 2. Requirements</vt:lpstr>
      <vt:lpstr>Module 2. Requirements</vt:lpstr>
      <vt:lpstr>Module 2. Requirements</vt:lpstr>
      <vt:lpstr>Module 2. Requirements</vt:lpstr>
      <vt:lpstr>Module 3. Architecture</vt:lpstr>
      <vt:lpstr>Module 3. Architecture</vt:lpstr>
      <vt:lpstr>Module 3. System Composer</vt:lpstr>
      <vt:lpstr>Modulo 3. Coursework</vt:lpstr>
      <vt:lpstr>Module 4. Verification and validation</vt:lpstr>
      <vt:lpstr>Module 4. Verification and validation</vt:lpstr>
      <vt:lpstr>Conclusions</vt:lpstr>
      <vt:lpstr>Conclusions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Testing and validation platforms</dc:title>
  <dc:creator>Uribeetxeberria, Roberto</dc:creator>
  <cp:lastModifiedBy>Jon Del Olmo</cp:lastModifiedBy>
  <cp:revision>403</cp:revision>
  <cp:lastPrinted>2018-07-13T13:37:53Z</cp:lastPrinted>
  <dcterms:created xsi:type="dcterms:W3CDTF">2017-11-28T21:27:45Z</dcterms:created>
  <dcterms:modified xsi:type="dcterms:W3CDTF">2024-02-29T07:25:21Z</dcterms:modified>
</cp:coreProperties>
</file>